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7"/>
  </p:notesMasterIdLst>
  <p:handoutMasterIdLst>
    <p:handoutMasterId r:id="rId38"/>
  </p:handoutMasterIdLst>
  <p:sldIdLst>
    <p:sldId id="256" r:id="rId2"/>
    <p:sldId id="273" r:id="rId3"/>
    <p:sldId id="274" r:id="rId4"/>
    <p:sldId id="277" r:id="rId5"/>
    <p:sldId id="276" r:id="rId6"/>
    <p:sldId id="282" r:id="rId7"/>
    <p:sldId id="275" r:id="rId8"/>
    <p:sldId id="266" r:id="rId9"/>
    <p:sldId id="289" r:id="rId10"/>
    <p:sldId id="271" r:id="rId11"/>
    <p:sldId id="265" r:id="rId12"/>
    <p:sldId id="287" r:id="rId13"/>
    <p:sldId id="257" r:id="rId14"/>
    <p:sldId id="261" r:id="rId15"/>
    <p:sldId id="262" r:id="rId16"/>
    <p:sldId id="283" r:id="rId17"/>
    <p:sldId id="284" r:id="rId18"/>
    <p:sldId id="285" r:id="rId19"/>
    <p:sldId id="260" r:id="rId20"/>
    <p:sldId id="259" r:id="rId21"/>
    <p:sldId id="263" r:id="rId22"/>
    <p:sldId id="278" r:id="rId23"/>
    <p:sldId id="286" r:id="rId24"/>
    <p:sldId id="279" r:id="rId25"/>
    <p:sldId id="281" r:id="rId26"/>
    <p:sldId id="291" r:id="rId27"/>
    <p:sldId id="280" r:id="rId28"/>
    <p:sldId id="290" r:id="rId29"/>
    <p:sldId id="292" r:id="rId30"/>
    <p:sldId id="264" r:id="rId31"/>
    <p:sldId id="272" r:id="rId32"/>
    <p:sldId id="269" r:id="rId33"/>
    <p:sldId id="270" r:id="rId34"/>
    <p:sldId id="268" r:id="rId35"/>
    <p:sldId id="26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p:scale>
          <a:sx n="75" d="100"/>
          <a:sy n="75" d="100"/>
        </p:scale>
        <p:origin x="-3416" y="-132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578196-74BF-304A-9B02-0AD5F5710129}" type="datetimeFigureOut">
              <a:rPr lang="it-IT" smtClean="0"/>
              <a:pPr/>
              <a:t>9-04-2015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51E674-3DE3-674B-AB89-986B22EC3B45}" type="slidenum">
              <a:rPr lang="it-IT" smtClean="0"/>
              <a:pPr/>
              <a:t>‹n.›</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500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A061E-90BE-F445-A3B1-675498C338B7}" type="datetimeFigureOut">
              <a:rPr lang="it-IT" smtClean="0"/>
              <a:pPr/>
              <a:t>9-04-2015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918D2-FE66-004A-8A14-1FDFC31F6380}" type="slidenum">
              <a:rPr lang="it-IT" smtClean="0"/>
              <a:pPr/>
              <a:t>‹n.›</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0025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CF413F9-3A9B-2545-B058-ED94884D275B}" type="slidenum">
              <a:rPr lang="it-IT" smtClean="0"/>
              <a:pPr/>
              <a:t>9</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D4732D-BAA0-5847-812E-0558DCC192F9}" type="slidenum">
              <a:rPr lang="it-IT"/>
              <a:pPr/>
              <a:t>31</a:t>
            </a:fld>
            <a:endParaRPr lang="it-IT"/>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430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033FF26-7A6B-C94C-BD7D-325090AAD91F}" type="slidenum">
              <a:rPr lang="it-IT"/>
              <a:pPr/>
              <a:t>32</a:t>
            </a:fld>
            <a:endParaRPr lang="it-IT"/>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450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F17FAB-64ED-9549-B125-CBE064BA778A}" type="slidenum">
              <a:rPr lang="it-IT"/>
              <a:pPr/>
              <a:t>33</a:t>
            </a:fld>
            <a:endParaRPr lang="it-IT"/>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440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D26DE6A-E0A9-CA49-B692-60ADED6EF18F}" type="slidenum">
              <a:rPr lang="it-IT"/>
              <a:pPr/>
              <a:t>34</a:t>
            </a:fld>
            <a:endParaRPr lang="it-IT"/>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460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AF5172-7BBE-5244-9B4E-BBF578A37E93}" type="slidenum">
              <a:rPr lang="it-IT"/>
              <a:pPr/>
              <a:t>10</a:t>
            </a:fld>
            <a:endParaRPr lang="it-IT"/>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419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ct val="0"/>
              </a:spcBef>
            </a:pPr>
            <a:r>
              <a:rPr lang="it-IT">
                <a:latin typeface="Calibri" charset="0"/>
              </a:rPr>
              <a:t>Tra le più significative variabili che influiscono sulla ICC di un individuo, l</a:t>
            </a:r>
            <a:r>
              <a:rPr lang="ja-JP" altLang="it-IT">
                <a:latin typeface="Calibri" charset="0"/>
              </a:rPr>
              <a:t>’</a:t>
            </a:r>
            <a:r>
              <a:rPr lang="it-IT">
                <a:latin typeface="Calibri" charset="0"/>
              </a:rPr>
              <a:t>Arasaratnam individua: </a:t>
            </a:r>
            <a:r>
              <a:rPr lang="en-GB" i="1">
                <a:latin typeface="Calibri" charset="0"/>
              </a:rPr>
              <a:t>Cognitive Complexity</a:t>
            </a:r>
            <a:r>
              <a:rPr lang="en-GB" b="1">
                <a:latin typeface="Calibri" charset="0"/>
              </a:rPr>
              <a:t>; </a:t>
            </a:r>
            <a:r>
              <a:rPr lang="en-GB" i="1">
                <a:latin typeface="Calibri" charset="0"/>
              </a:rPr>
              <a:t>Ethnocentrism</a:t>
            </a:r>
            <a:r>
              <a:rPr lang="it-IT" i="1">
                <a:latin typeface="Calibri" charset="0"/>
              </a:rPr>
              <a:t>; </a:t>
            </a:r>
            <a:r>
              <a:rPr lang="en-GB" i="1">
                <a:latin typeface="Calibri" charset="0"/>
              </a:rPr>
              <a:t>Empathy</a:t>
            </a:r>
            <a:r>
              <a:rPr lang="it-IT">
                <a:latin typeface="Calibri" charset="0"/>
              </a:rPr>
              <a:t>; </a:t>
            </a:r>
            <a:r>
              <a:rPr lang="en-GB" i="1">
                <a:latin typeface="Calibri" charset="0"/>
              </a:rPr>
              <a:t>Interaction Involvement; Motivation</a:t>
            </a:r>
            <a:r>
              <a:rPr lang="it-IT">
                <a:latin typeface="Calibri" charset="0"/>
              </a:rPr>
              <a:t>; </a:t>
            </a:r>
            <a:r>
              <a:rPr lang="en-GB" i="1">
                <a:latin typeface="Calibri" charset="0"/>
              </a:rPr>
              <a:t>Positive Global Attitude</a:t>
            </a:r>
            <a:r>
              <a:rPr lang="en-GB">
                <a:latin typeface="Calibri" charset="0"/>
              </a:rPr>
              <a:t> (2012). </a:t>
            </a:r>
            <a:r>
              <a:rPr lang="it-IT">
                <a:latin typeface="Calibri" charset="0"/>
              </a:rPr>
              <a:t>Tali variabili, secondo l</a:t>
            </a:r>
            <a:r>
              <a:rPr lang="ja-JP" altLang="it-IT">
                <a:latin typeface="Calibri" charset="0"/>
              </a:rPr>
              <a:t>’</a:t>
            </a:r>
            <a:r>
              <a:rPr lang="it-IT">
                <a:latin typeface="Calibri" charset="0"/>
              </a:rPr>
              <a:t>approccio proposto dalle autrici, e condiviso da diversi studiosi (Cui &amp; Van den Berg, 1991; Spitzberg, 1991; Kim, 2002; Sercu, 2006), esercitano un influsso determinante sull</a:t>
            </a:r>
            <a:r>
              <a:rPr lang="ja-JP" altLang="it-IT">
                <a:latin typeface="Calibri" charset="0"/>
              </a:rPr>
              <a:t>’</a:t>
            </a:r>
            <a:r>
              <a:rPr lang="it-IT">
                <a:latin typeface="Calibri" charset="0"/>
              </a:rPr>
              <a:t>acquisizione dell</a:t>
            </a:r>
            <a:r>
              <a:rPr lang="ja-JP" altLang="it-IT">
                <a:latin typeface="Calibri" charset="0"/>
              </a:rPr>
              <a:t>’</a:t>
            </a:r>
            <a:r>
              <a:rPr lang="it-IT">
                <a:latin typeface="Calibri" charset="0"/>
              </a:rPr>
              <a:t>ICC costituita da tre dimensioni: </a:t>
            </a:r>
            <a:r>
              <a:rPr lang="en-GB" b="1">
                <a:latin typeface="Calibri" charset="0"/>
              </a:rPr>
              <a:t>cognitiva</a:t>
            </a:r>
            <a:r>
              <a:rPr lang="en-GB">
                <a:latin typeface="Calibri" charset="0"/>
              </a:rPr>
              <a:t>, </a:t>
            </a:r>
            <a:r>
              <a:rPr lang="en-GB" b="1">
                <a:latin typeface="Calibri" charset="0"/>
              </a:rPr>
              <a:t>affettiva</a:t>
            </a:r>
            <a:r>
              <a:rPr lang="en-GB">
                <a:latin typeface="Calibri" charset="0"/>
              </a:rPr>
              <a:t> e </a:t>
            </a:r>
            <a:r>
              <a:rPr lang="en-GB" b="1">
                <a:latin typeface="Calibri" charset="0"/>
              </a:rPr>
              <a:t>comportamentale</a:t>
            </a:r>
            <a:r>
              <a:rPr lang="en-GB">
                <a:latin typeface="Calibri" charset="0"/>
              </a:rPr>
              <a:t>. </a:t>
            </a:r>
          </a:p>
          <a:p>
            <a:pPr>
              <a:spcBef>
                <a:spcPct val="0"/>
              </a:spcBef>
            </a:pPr>
            <a:r>
              <a:rPr lang="it-IT">
                <a:latin typeface="Calibri" charset="0"/>
              </a:rPr>
              <a:t>L</a:t>
            </a:r>
            <a:r>
              <a:rPr lang="ja-JP" altLang="it-IT">
                <a:latin typeface="Calibri" charset="0"/>
              </a:rPr>
              <a:t>’</a:t>
            </a:r>
            <a:r>
              <a:rPr lang="it-IT">
                <a:latin typeface="Calibri" charset="0"/>
              </a:rPr>
              <a:t>analisi del presente modello ha individuato come significativa la distinzione dell</a:t>
            </a:r>
            <a:r>
              <a:rPr lang="ja-JP" altLang="it-IT">
                <a:latin typeface="Calibri" charset="0"/>
              </a:rPr>
              <a:t>’</a:t>
            </a:r>
            <a:r>
              <a:rPr lang="it-IT">
                <a:latin typeface="Calibri" charset="0"/>
              </a:rPr>
              <a:t>ICC in 3 aree, operativa, affettiva e cognitiva. Riprendendo il modello di Sue Eunice, l</a:t>
            </a:r>
            <a:r>
              <a:rPr lang="ja-JP" altLang="it-IT">
                <a:latin typeface="Calibri" charset="0"/>
              </a:rPr>
              <a:t>’</a:t>
            </a:r>
            <a:r>
              <a:rPr lang="it-IT">
                <a:latin typeface="Calibri" charset="0"/>
              </a:rPr>
              <a:t>inserimento di una quarta area, quella </a:t>
            </a:r>
            <a:r>
              <a:rPr lang="ja-JP" altLang="it-IT">
                <a:latin typeface="Calibri" charset="0"/>
              </a:rPr>
              <a:t>“</a:t>
            </a:r>
            <a:r>
              <a:rPr lang="it-IT">
                <a:latin typeface="Calibri" charset="0"/>
              </a:rPr>
              <a:t>ambientale</a:t>
            </a:r>
            <a:r>
              <a:rPr lang="ja-JP" altLang="it-IT">
                <a:latin typeface="Calibri" charset="0"/>
              </a:rPr>
              <a:t>”</a:t>
            </a:r>
            <a:r>
              <a:rPr lang="it-IT">
                <a:latin typeface="Calibri" charset="0"/>
              </a:rPr>
              <a:t> (contesto), che funge da sfondo alle 3 sopraindicate, potrebbe consentire una visione più completa ed articolata di ICC.</a:t>
            </a:r>
          </a:p>
          <a:p>
            <a:pPr>
              <a:spcBef>
                <a:spcPct val="0"/>
              </a:spcBef>
            </a:pPr>
            <a:endParaRPr lang="it-IT">
              <a:latin typeface="Calibri" charset="0"/>
            </a:endParaRPr>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85EF6ABC-EC20-0843-8480-3EC7F7BF0780}" type="slidenum">
              <a:rPr lang="it-IT"/>
              <a:pPr/>
              <a:t>11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ct val="0"/>
              </a:spcBef>
            </a:pPr>
            <a:r>
              <a:rPr lang="en-GB">
                <a:latin typeface="Calibri" charset="0"/>
              </a:rPr>
              <a:t>Secondo Deardoff, la ICC, </a:t>
            </a:r>
            <a:r>
              <a:rPr lang="en-GB" i="1">
                <a:latin typeface="Calibri" charset="0"/>
              </a:rPr>
              <a:t>as overall external outcome</a:t>
            </a:r>
            <a:r>
              <a:rPr lang="en-GB">
                <a:latin typeface="Calibri" charset="0"/>
              </a:rPr>
              <a:t>, si traduce nella «</a:t>
            </a:r>
            <a:r>
              <a:rPr lang="en-GB" b="1">
                <a:latin typeface="Calibri" charset="0"/>
              </a:rPr>
              <a:t>effective </a:t>
            </a:r>
            <a:r>
              <a:rPr lang="en-GB">
                <a:latin typeface="Calibri" charset="0"/>
              </a:rPr>
              <a:t>and </a:t>
            </a:r>
            <a:r>
              <a:rPr lang="en-GB" b="1">
                <a:latin typeface="Calibri" charset="0"/>
              </a:rPr>
              <a:t>appropriate</a:t>
            </a:r>
            <a:r>
              <a:rPr lang="en-GB">
                <a:latin typeface="Calibri" charset="0"/>
              </a:rPr>
              <a:t> behavior and communication in intercultural situations» (Deardoff, 2009: 479). </a:t>
            </a:r>
            <a:r>
              <a:rPr lang="it-IT">
                <a:latin typeface="Calibri" charset="0"/>
              </a:rPr>
              <a:t>Si tratta di una competenza frutto di un processo multidimensionale, complesso e mai finito, la cui acquisizione non è necessariamente correlata con soggiorni all</a:t>
            </a:r>
            <a:r>
              <a:rPr lang="ja-JP" altLang="it-IT">
                <a:latin typeface="Calibri" charset="0"/>
              </a:rPr>
              <a:t>’</a:t>
            </a:r>
            <a:r>
              <a:rPr lang="it-IT">
                <a:latin typeface="Calibri" charset="0"/>
              </a:rPr>
              <a:t>estero o con la frequenza di specifici corsi di formazione. Essa, inoltre, può assumere forme diverse a seconda del contesto in cui viene acquisita.</a:t>
            </a:r>
          </a:p>
          <a:p>
            <a:pPr>
              <a:spcBef>
                <a:spcPct val="0"/>
              </a:spcBef>
            </a:pPr>
            <a:r>
              <a:rPr lang="it-IT">
                <a:latin typeface="Calibri" charset="0"/>
              </a:rPr>
              <a:t>Quattro sono le dimensioni costitutive della competenza in oggetto, ognuna delle quali influisce sulle altre: </a:t>
            </a:r>
            <a:r>
              <a:rPr lang="it-IT" b="1">
                <a:latin typeface="Calibri" charset="0"/>
              </a:rPr>
              <a:t>1. </a:t>
            </a:r>
            <a:r>
              <a:rPr lang="it-IT" b="1" i="1">
                <a:latin typeface="Calibri" charset="0"/>
              </a:rPr>
              <a:t>Attitudes</a:t>
            </a:r>
            <a:r>
              <a:rPr lang="it-IT" b="1">
                <a:latin typeface="Calibri" charset="0"/>
              </a:rPr>
              <a:t>.</a:t>
            </a:r>
            <a:r>
              <a:rPr lang="it-IT">
                <a:latin typeface="Calibri" charset="0"/>
              </a:rPr>
              <a:t> L</a:t>
            </a:r>
            <a:r>
              <a:rPr lang="ja-JP" altLang="it-IT">
                <a:latin typeface="Calibri" charset="0"/>
              </a:rPr>
              <a:t>’</a:t>
            </a:r>
            <a:r>
              <a:rPr lang="it-IT">
                <a:latin typeface="Calibri" charset="0"/>
              </a:rPr>
              <a:t>attitudine positiva (emotiva ed affettiva) verso situazioni </a:t>
            </a:r>
            <a:r>
              <a:rPr lang="ja-JP" altLang="it-IT">
                <a:latin typeface="Calibri" charset="0"/>
              </a:rPr>
              <a:t>‘</a:t>
            </a:r>
            <a:r>
              <a:rPr lang="it-IT">
                <a:latin typeface="Calibri" charset="0"/>
              </a:rPr>
              <a:t>interculturali</a:t>
            </a:r>
            <a:r>
              <a:rPr lang="ja-JP" altLang="it-IT">
                <a:latin typeface="Calibri" charset="0"/>
              </a:rPr>
              <a:t>’</a:t>
            </a:r>
            <a:r>
              <a:rPr lang="it-IT">
                <a:latin typeface="Calibri" charset="0"/>
              </a:rPr>
              <a:t> è il presupposto fondamentale. </a:t>
            </a:r>
            <a:r>
              <a:rPr lang="it-IT" b="1">
                <a:latin typeface="Calibri" charset="0"/>
              </a:rPr>
              <a:t>2.</a:t>
            </a:r>
            <a:r>
              <a:rPr lang="it-IT">
                <a:latin typeface="Calibri" charset="0"/>
              </a:rPr>
              <a:t> </a:t>
            </a:r>
            <a:r>
              <a:rPr lang="en-GB" b="1" i="1">
                <a:latin typeface="Calibri" charset="0"/>
              </a:rPr>
              <a:t>Knowledge, Comprehension and Intercultural skills</a:t>
            </a:r>
            <a:r>
              <a:rPr lang="en-GB" b="1">
                <a:latin typeface="Calibri" charset="0"/>
              </a:rPr>
              <a:t>.</a:t>
            </a:r>
            <a:r>
              <a:rPr lang="en-GB">
                <a:latin typeface="Calibri" charset="0"/>
              </a:rPr>
              <a:t> </a:t>
            </a:r>
            <a:r>
              <a:rPr lang="it-IT">
                <a:latin typeface="Calibri" charset="0"/>
              </a:rPr>
              <a:t>Possedere ICC significa conoscere sia il cosa sia il come, </a:t>
            </a:r>
            <a:r>
              <a:rPr lang="it-IT" i="1">
                <a:latin typeface="Calibri" charset="0"/>
              </a:rPr>
              <a:t>knowing that</a:t>
            </a:r>
            <a:r>
              <a:rPr lang="it-IT">
                <a:latin typeface="Calibri" charset="0"/>
              </a:rPr>
              <a:t> e </a:t>
            </a:r>
            <a:r>
              <a:rPr lang="it-IT" i="1">
                <a:latin typeface="Calibri" charset="0"/>
              </a:rPr>
              <a:t>knowing how</a:t>
            </a:r>
            <a:r>
              <a:rPr lang="it-IT">
                <a:latin typeface="Calibri" charset="0"/>
              </a:rPr>
              <a:t>, nonché saper integrare sinergicamente questi 2 aspetti. In questo modello, la conoscenza di una (o più) lingue straniere non è considerata centrale per l</a:t>
            </a:r>
            <a:r>
              <a:rPr lang="ja-JP" altLang="it-IT">
                <a:latin typeface="Calibri" charset="0"/>
              </a:rPr>
              <a:t>’</a:t>
            </a:r>
            <a:r>
              <a:rPr lang="it-IT">
                <a:latin typeface="Calibri" charset="0"/>
              </a:rPr>
              <a:t>acquisizione di ICC, mentre un ruolo centrale viene attribuito alle seguenti caratteristiche: vedi slide </a:t>
            </a:r>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F8EAEE57-09BF-BF4F-A002-06BBC15EC251}" type="slidenum">
              <a:rPr lang="it-IT"/>
              <a:pPr/>
              <a:t>14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ct val="0"/>
              </a:spcBef>
            </a:pPr>
            <a:r>
              <a:rPr lang="it-IT">
                <a:latin typeface="Calibri" charset="0"/>
              </a:rPr>
              <a:t>Acquisire conoscenze relative ad altre culture è, di per sé, un compito illimitato; per questo più che alla dimensione cognitiva del sapere viene attribuito un ruolo centrale al possesso di abilità comportamentali-comunicative atte a gestire l</a:t>
            </a:r>
            <a:r>
              <a:rPr lang="ja-JP" altLang="it-IT">
                <a:latin typeface="Calibri" charset="0"/>
              </a:rPr>
              <a:t>’</a:t>
            </a:r>
            <a:r>
              <a:rPr lang="it-IT">
                <a:latin typeface="Calibri" charset="0"/>
              </a:rPr>
              <a:t>incontro con l</a:t>
            </a:r>
            <a:r>
              <a:rPr lang="ja-JP" altLang="it-IT">
                <a:latin typeface="Calibri" charset="0"/>
              </a:rPr>
              <a:t>’</a:t>
            </a:r>
            <a:r>
              <a:rPr lang="it-IT">
                <a:latin typeface="Calibri" charset="0"/>
              </a:rPr>
              <a:t>altro e il suo mondo. </a:t>
            </a:r>
          </a:p>
          <a:p>
            <a:pPr>
              <a:spcBef>
                <a:spcPct val="0"/>
              </a:spcBef>
            </a:pPr>
            <a:endParaRPr lang="it-IT">
              <a:latin typeface="Calibri" charset="0"/>
            </a:endParaRPr>
          </a:p>
          <a:p>
            <a:pPr>
              <a:spcBef>
                <a:spcPct val="0"/>
              </a:spcBef>
            </a:pPr>
            <a:r>
              <a:rPr lang="it-IT" b="1">
                <a:latin typeface="Calibri" charset="0"/>
              </a:rPr>
              <a:t>3. </a:t>
            </a:r>
            <a:r>
              <a:rPr lang="en-GB" b="1" i="1">
                <a:latin typeface="Calibri" charset="0"/>
              </a:rPr>
              <a:t>Ability to reflect on intercultural issues </a:t>
            </a:r>
            <a:r>
              <a:rPr lang="en-GB" b="1">
                <a:latin typeface="Calibri" charset="0"/>
              </a:rPr>
              <a:t>(</a:t>
            </a:r>
            <a:r>
              <a:rPr lang="en-GB" b="1" i="1">
                <a:latin typeface="Calibri" charset="0"/>
              </a:rPr>
              <a:t>desired internal outcome of this competence</a:t>
            </a:r>
            <a:r>
              <a:rPr lang="en-GB" b="1">
                <a:latin typeface="Calibri" charset="0"/>
              </a:rPr>
              <a:t>).</a:t>
            </a:r>
            <a:r>
              <a:rPr lang="en-GB">
                <a:latin typeface="Calibri" charset="0"/>
              </a:rPr>
              <a:t> L’acquisizione di ICC presuppone l’abilità di cambiare prospettiva e di adattarsi in modo flessibile nelle situazioni  ‘interculturali’. </a:t>
            </a:r>
            <a:r>
              <a:rPr lang="it-IT">
                <a:latin typeface="Calibri" charset="0"/>
              </a:rPr>
              <a:t>Ciò permette di guadagnare, grazie a processi riflessivi, una visione etnorelativa della propria e delle altrui culture e di sviluppare l</a:t>
            </a:r>
            <a:r>
              <a:rPr lang="ja-JP" altLang="it-IT">
                <a:latin typeface="Calibri" charset="0"/>
              </a:rPr>
              <a:t>’</a:t>
            </a:r>
            <a:r>
              <a:rPr lang="it-IT">
                <a:latin typeface="Calibri" charset="0"/>
              </a:rPr>
              <a:t>abilità di stabilire relazioni empatiche. </a:t>
            </a:r>
          </a:p>
          <a:p>
            <a:pPr>
              <a:spcBef>
                <a:spcPct val="0"/>
              </a:spcBef>
            </a:pPr>
            <a:endParaRPr lang="it-IT">
              <a:latin typeface="Calibri" charset="0"/>
            </a:endParaRPr>
          </a:p>
          <a:p>
            <a:pPr>
              <a:spcBef>
                <a:spcPct val="0"/>
              </a:spcBef>
            </a:pPr>
            <a:r>
              <a:rPr lang="it-IT" b="1">
                <a:latin typeface="Calibri" charset="0"/>
              </a:rPr>
              <a:t>4</a:t>
            </a:r>
            <a:r>
              <a:rPr lang="it-IT">
                <a:latin typeface="Calibri" charset="0"/>
              </a:rPr>
              <a:t>. </a:t>
            </a:r>
            <a:r>
              <a:rPr lang="en-GB" b="1" i="1">
                <a:latin typeface="Calibri" charset="0"/>
              </a:rPr>
              <a:t>Ability to interact constructively </a:t>
            </a:r>
            <a:r>
              <a:rPr lang="en-GB" b="1">
                <a:latin typeface="Calibri" charset="0"/>
              </a:rPr>
              <a:t>(</a:t>
            </a:r>
            <a:r>
              <a:rPr lang="en-GB" b="1" i="1">
                <a:latin typeface="Calibri" charset="0"/>
              </a:rPr>
              <a:t>desired external outcome</a:t>
            </a:r>
            <a:r>
              <a:rPr lang="en-GB" b="1">
                <a:latin typeface="Calibri" charset="0"/>
              </a:rPr>
              <a:t>).</a:t>
            </a:r>
            <a:r>
              <a:rPr lang="en-GB">
                <a:latin typeface="Calibri" charset="0"/>
              </a:rPr>
              <a:t> </a:t>
            </a:r>
            <a:r>
              <a:rPr lang="it-IT">
                <a:latin typeface="Calibri" charset="0"/>
              </a:rPr>
              <a:t>Gli elementi che vanno a costituire gli </a:t>
            </a:r>
            <a:r>
              <a:rPr lang="it-IT" i="1">
                <a:latin typeface="Calibri" charset="0"/>
              </a:rPr>
              <a:t>internal outcomes</a:t>
            </a:r>
            <a:r>
              <a:rPr lang="it-IT">
                <a:latin typeface="Calibri" charset="0"/>
              </a:rPr>
              <a:t> promuovono l</a:t>
            </a:r>
            <a:r>
              <a:rPr lang="ja-JP" altLang="it-IT">
                <a:latin typeface="Calibri" charset="0"/>
              </a:rPr>
              <a:t>’</a:t>
            </a:r>
            <a:r>
              <a:rPr lang="it-IT">
                <a:latin typeface="Calibri" charset="0"/>
              </a:rPr>
              <a:t>acquisizione di quei comportamenti e abilità proprie della ICC che possono essere osservati dall</a:t>
            </a:r>
            <a:r>
              <a:rPr lang="ja-JP" altLang="it-IT">
                <a:latin typeface="Calibri" charset="0"/>
              </a:rPr>
              <a:t>’</a:t>
            </a:r>
            <a:r>
              <a:rPr lang="it-IT">
                <a:latin typeface="Calibri" charset="0"/>
              </a:rPr>
              <a:t>esterno. Gli </a:t>
            </a:r>
            <a:r>
              <a:rPr lang="it-IT" i="1">
                <a:latin typeface="Calibri" charset="0"/>
              </a:rPr>
              <a:t>external outcomes</a:t>
            </a:r>
            <a:r>
              <a:rPr lang="it-IT">
                <a:latin typeface="Calibri" charset="0"/>
              </a:rPr>
              <a:t> possono essere definiti come la capacità di «comportarsi e comunicare in modo appropriato ed efficace nelle situazioni interculturali» (Deardoff, 2008:16).</a:t>
            </a:r>
          </a:p>
          <a:p>
            <a:pPr>
              <a:spcBef>
                <a:spcPct val="0"/>
              </a:spcBef>
            </a:pPr>
            <a:endParaRPr lang="it-IT">
              <a:latin typeface="Calibri" charset="0"/>
            </a:endParaRPr>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A0FE050-1107-FC4F-A18A-F7C1C42E675D}" type="slidenum">
              <a:rPr lang="it-IT"/>
              <a:pPr/>
              <a:t>15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a:spcBef>
                <a:spcPct val="0"/>
              </a:spcBef>
            </a:pPr>
            <a:endParaRPr lang="it-IT">
              <a:latin typeface="Calibri" charset="0"/>
            </a:endParaRPr>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E84946B0-3377-4242-96AD-7C06694730AA}" type="slidenum">
              <a:rPr lang="it-IT"/>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ct val="0"/>
              </a:spcBef>
            </a:pPr>
            <a:r>
              <a:rPr lang="en-GB">
                <a:latin typeface="Calibri" charset="0"/>
              </a:rPr>
              <a:t>Bennett definisce l’ICC come «the ability to think and act in interculturally appropriate ways» (2003:422). </a:t>
            </a:r>
            <a:r>
              <a:rPr lang="it-IT">
                <a:latin typeface="Calibri" charset="0"/>
              </a:rPr>
              <a:t>L</a:t>
            </a:r>
            <a:r>
              <a:rPr lang="ja-JP" altLang="it-IT">
                <a:latin typeface="Calibri" charset="0"/>
              </a:rPr>
              <a:t>’</a:t>
            </a:r>
            <a:r>
              <a:rPr lang="it-IT">
                <a:latin typeface="Calibri" charset="0"/>
              </a:rPr>
              <a:t>individuo, grazie alle proprie esperienze, può acquisire nuove modalità di stare nel mondo insieme agli altri, movendo da un orientamento etnocentrico (1° fase) fino ad arrivare a una visione etnorelativa (2° fase), attraverso sei stadi.</a:t>
            </a:r>
          </a:p>
          <a:p>
            <a:pPr>
              <a:spcBef>
                <a:spcPct val="0"/>
              </a:spcBef>
            </a:pPr>
            <a:endParaRPr lang="it-IT">
              <a:latin typeface="Calibri" charset="0"/>
            </a:endParaRPr>
          </a:p>
          <a:p>
            <a:pPr>
              <a:spcBef>
                <a:spcPct val="0"/>
              </a:spcBef>
            </a:pPr>
            <a:r>
              <a:rPr lang="it-IT">
                <a:latin typeface="Calibri" charset="0"/>
              </a:rPr>
              <a:t> </a:t>
            </a:r>
            <a:r>
              <a:rPr lang="it-IT" b="1">
                <a:latin typeface="Calibri" charset="0"/>
              </a:rPr>
              <a:t>1)</a:t>
            </a:r>
            <a:r>
              <a:rPr lang="it-IT">
                <a:latin typeface="Calibri" charset="0"/>
              </a:rPr>
              <a:t> </a:t>
            </a:r>
            <a:r>
              <a:rPr lang="it-IT" b="1" i="1">
                <a:latin typeface="Calibri" charset="0"/>
              </a:rPr>
              <a:t>Denial</a:t>
            </a:r>
            <a:r>
              <a:rPr lang="it-IT" b="1">
                <a:latin typeface="Calibri" charset="0"/>
              </a:rPr>
              <a:t> </a:t>
            </a:r>
            <a:r>
              <a:rPr lang="it-IT">
                <a:latin typeface="Calibri" charset="0"/>
              </a:rPr>
              <a:t>della differenza culturale. In questo stadio la propria cultura è percepita come la sola reale. </a:t>
            </a:r>
            <a:r>
              <a:rPr lang="it-IT" b="1">
                <a:latin typeface="Calibri" charset="0"/>
              </a:rPr>
              <a:t>2)</a:t>
            </a:r>
            <a:r>
              <a:rPr lang="it-IT">
                <a:latin typeface="Calibri" charset="0"/>
              </a:rPr>
              <a:t> </a:t>
            </a:r>
            <a:r>
              <a:rPr lang="it-IT" b="1" i="1">
                <a:latin typeface="Calibri" charset="0"/>
              </a:rPr>
              <a:t>Defense</a:t>
            </a:r>
            <a:r>
              <a:rPr lang="it-IT" b="1">
                <a:latin typeface="Calibri" charset="0"/>
              </a:rPr>
              <a:t>:</a:t>
            </a:r>
            <a:r>
              <a:rPr lang="it-IT">
                <a:latin typeface="Calibri" charset="0"/>
              </a:rPr>
              <a:t> l</a:t>
            </a:r>
            <a:r>
              <a:rPr lang="ja-JP" altLang="it-IT">
                <a:latin typeface="Calibri" charset="0"/>
              </a:rPr>
              <a:t>’</a:t>
            </a:r>
            <a:r>
              <a:rPr lang="it-IT">
                <a:latin typeface="Calibri" charset="0"/>
              </a:rPr>
              <a:t>individuo assume un atteggiamento di discriminazione verso la differenza. </a:t>
            </a:r>
            <a:r>
              <a:rPr lang="it-IT" b="1">
                <a:latin typeface="Calibri" charset="0"/>
              </a:rPr>
              <a:t>3) </a:t>
            </a:r>
            <a:r>
              <a:rPr lang="it-IT" b="1" i="1">
                <a:latin typeface="Calibri" charset="0"/>
              </a:rPr>
              <a:t>Minimization</a:t>
            </a:r>
            <a:r>
              <a:rPr lang="it-IT">
                <a:latin typeface="Calibri" charset="0"/>
              </a:rPr>
              <a:t> della differenza culturale. Il riferimento alla somiglianza biologica tra gli esseri umani costituisce la porta d</a:t>
            </a:r>
            <a:r>
              <a:rPr lang="ja-JP" altLang="it-IT">
                <a:latin typeface="Calibri" charset="0"/>
              </a:rPr>
              <a:t>’</a:t>
            </a:r>
            <a:r>
              <a:rPr lang="it-IT">
                <a:latin typeface="Calibri" charset="0"/>
              </a:rPr>
              <a:t>accesso al riconoscimento della presenza di elementi universali, comuni ai vari individui e all</a:t>
            </a:r>
            <a:r>
              <a:rPr lang="ja-JP" altLang="it-IT">
                <a:latin typeface="Calibri" charset="0"/>
              </a:rPr>
              <a:t>’</a:t>
            </a:r>
            <a:r>
              <a:rPr lang="it-IT">
                <a:latin typeface="Calibri" charset="0"/>
              </a:rPr>
              <a:t>avvaloramento di ciò che è trasversale ai diversi orizzonti socio-culturali.</a:t>
            </a:r>
          </a:p>
          <a:p>
            <a:pPr>
              <a:spcBef>
                <a:spcPct val="0"/>
              </a:spcBef>
            </a:pPr>
            <a:r>
              <a:rPr lang="it-IT">
                <a:latin typeface="Calibri" charset="0"/>
              </a:rPr>
              <a:t>I seguenti tre stadi appartengono a una visione già etnorelativa, in cui la cultura di riferimento è comparata ad altre culture. </a:t>
            </a:r>
            <a:r>
              <a:rPr lang="it-IT" b="1">
                <a:latin typeface="Calibri" charset="0"/>
              </a:rPr>
              <a:t>1) Acceptance </a:t>
            </a:r>
            <a:r>
              <a:rPr lang="it-IT">
                <a:latin typeface="Calibri" charset="0"/>
              </a:rPr>
              <a:t>della differenza culturale: la propria cultura è assunta come una delle possibili visioni del mondo. </a:t>
            </a:r>
            <a:r>
              <a:rPr lang="it-IT" b="1">
                <a:latin typeface="Calibri" charset="0"/>
              </a:rPr>
              <a:t>2) Adaptation:</a:t>
            </a:r>
            <a:r>
              <a:rPr lang="it-IT">
                <a:latin typeface="Calibri" charset="0"/>
              </a:rPr>
              <a:t> l</a:t>
            </a:r>
            <a:r>
              <a:rPr lang="ja-JP" altLang="it-IT">
                <a:latin typeface="Calibri" charset="0"/>
              </a:rPr>
              <a:t>’</a:t>
            </a:r>
            <a:r>
              <a:rPr lang="it-IT">
                <a:latin typeface="Calibri" charset="0"/>
              </a:rPr>
              <a:t>assunzione di un punto di vista emico si traduce nel rispetto delle norme altrui e nell</a:t>
            </a:r>
            <a:r>
              <a:rPr lang="ja-JP" altLang="it-IT">
                <a:latin typeface="Calibri" charset="0"/>
              </a:rPr>
              <a:t>’</a:t>
            </a:r>
            <a:r>
              <a:rPr lang="it-IT">
                <a:latin typeface="Calibri" charset="0"/>
              </a:rPr>
              <a:t>adozione di un comportamento appropriato al contesto </a:t>
            </a:r>
            <a:r>
              <a:rPr lang="ja-JP" altLang="it-IT">
                <a:latin typeface="Calibri" charset="0"/>
              </a:rPr>
              <a:t>‘</a:t>
            </a:r>
            <a:r>
              <a:rPr lang="it-IT">
                <a:latin typeface="Calibri" charset="0"/>
              </a:rPr>
              <a:t>altro</a:t>
            </a:r>
            <a:r>
              <a:rPr lang="ja-JP" altLang="it-IT">
                <a:latin typeface="Calibri" charset="0"/>
              </a:rPr>
              <a:t>’</a:t>
            </a:r>
            <a:r>
              <a:rPr lang="it-IT">
                <a:latin typeface="Calibri" charset="0"/>
              </a:rPr>
              <a:t> in cui si è inseriti. </a:t>
            </a:r>
            <a:r>
              <a:rPr lang="it-IT" b="1">
                <a:latin typeface="Calibri" charset="0"/>
              </a:rPr>
              <a:t>3) Integration:</a:t>
            </a:r>
            <a:r>
              <a:rPr lang="it-IT">
                <a:latin typeface="Calibri" charset="0"/>
              </a:rPr>
              <a:t> l</a:t>
            </a:r>
            <a:r>
              <a:rPr lang="ja-JP" altLang="it-IT">
                <a:latin typeface="Calibri" charset="0"/>
              </a:rPr>
              <a:t>’</a:t>
            </a:r>
            <a:r>
              <a:rPr lang="it-IT">
                <a:latin typeface="Calibri" charset="0"/>
              </a:rPr>
              <a:t>esperienza ha portato il singolo ad integrare prospettive ed elementi di altre culture nella propria visione del mondo.</a:t>
            </a:r>
          </a:p>
          <a:p>
            <a:pPr>
              <a:spcBef>
                <a:spcPct val="0"/>
              </a:spcBef>
            </a:pPr>
            <a:endParaRPr lang="it-IT">
              <a:latin typeface="Calibri" charset="0"/>
            </a:endParaRPr>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528C279-FB6B-3F45-AC95-970F3F90380D}" type="slidenum">
              <a:rPr lang="it-IT"/>
              <a:pPr/>
              <a:t>21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a:lstStyle/>
          <a:p>
            <a:pPr eaLnBrk="1" hangingPunct="1">
              <a:spcBef>
                <a:spcPct val="0"/>
              </a:spcBef>
            </a:pPr>
            <a:r>
              <a:rPr lang="en-GB">
                <a:ea typeface="ＭＳ Ｐゴシック" charset="-128"/>
                <a:cs typeface="ＭＳ Ｐゴシック" charset="-128"/>
              </a:rPr>
              <a:t>We analysed the descriptions using these steps which combine phenomenological and grounded theory approach (Mortari, 2007):</a:t>
            </a:r>
          </a:p>
          <a:p>
            <a:pPr eaLnBrk="1" hangingPunct="1">
              <a:spcBef>
                <a:spcPct val="0"/>
              </a:spcBef>
            </a:pPr>
            <a:endParaRPr lang="en-GB">
              <a:ea typeface="ＭＳ Ｐゴシック" charset="-128"/>
              <a:cs typeface="ＭＳ Ｐゴシック" charset="-128"/>
            </a:endParaRPr>
          </a:p>
          <a:p>
            <a:pPr eaLnBrk="1" hangingPunct="1">
              <a:spcBef>
                <a:spcPct val="0"/>
              </a:spcBef>
            </a:pPr>
            <a:r>
              <a:rPr lang="en-GB">
                <a:ea typeface="ＭＳ Ｐゴシック" charset="-128"/>
                <a:cs typeface="ＭＳ Ｐゴシック" charset="-128"/>
              </a:rPr>
              <a:t>-reading the texts in order to get the sense of the whole</a:t>
            </a:r>
            <a:endParaRPr lang="it-IT">
              <a:ea typeface="ＭＳ Ｐゴシック" charset="-128"/>
              <a:cs typeface="ＭＳ Ｐゴシック" charset="-128"/>
            </a:endParaRPr>
          </a:p>
          <a:p>
            <a:pPr eaLnBrk="1" hangingPunct="1">
              <a:spcBef>
                <a:spcPct val="0"/>
              </a:spcBef>
            </a:pPr>
            <a:r>
              <a:rPr lang="en-GB">
                <a:ea typeface="ＭＳ Ｐゴシック" charset="-128"/>
                <a:cs typeface="ＭＳ Ｐゴシック" charset="-128"/>
              </a:rPr>
              <a:t>-finding significant statements about the experience, </a:t>
            </a:r>
            <a:endParaRPr lang="it-IT">
              <a:ea typeface="ＭＳ Ｐゴシック" charset="-128"/>
              <a:cs typeface="ＭＳ Ｐゴシック" charset="-128"/>
            </a:endParaRPr>
          </a:p>
          <a:p>
            <a:pPr eaLnBrk="1" hangingPunct="1">
              <a:spcBef>
                <a:spcPct val="0"/>
              </a:spcBef>
            </a:pPr>
            <a:r>
              <a:rPr lang="en-GB">
                <a:ea typeface="ＭＳ Ｐゴシック" charset="-128"/>
                <a:cs typeface="ＭＳ Ｐゴシック" charset="-128"/>
              </a:rPr>
              <a:t>-working out a synthetic description corresponding to each significant statement</a:t>
            </a:r>
            <a:endParaRPr lang="it-IT">
              <a:ea typeface="ＭＳ Ｐゴシック" charset="-128"/>
              <a:cs typeface="ＭＳ Ｐゴシック" charset="-128"/>
            </a:endParaRPr>
          </a:p>
          <a:p>
            <a:pPr eaLnBrk="1" hangingPunct="1">
              <a:spcBef>
                <a:spcPct val="0"/>
              </a:spcBef>
            </a:pPr>
            <a:r>
              <a:rPr lang="en-GB">
                <a:ea typeface="ＭＳ Ｐゴシック" charset="-128"/>
                <a:cs typeface="ＭＳ Ｐゴシック" charset="-128"/>
              </a:rPr>
              <a:t>-attributing a conceptual label to each synthetic description</a:t>
            </a:r>
            <a:endParaRPr lang="it-IT">
              <a:ea typeface="ＭＳ Ｐゴシック" charset="-128"/>
              <a:cs typeface="ＭＳ Ｐゴシック" charset="-128"/>
            </a:endParaRPr>
          </a:p>
          <a:p>
            <a:pPr eaLnBrk="1" hangingPunct="1">
              <a:spcBef>
                <a:spcPct val="0"/>
              </a:spcBef>
            </a:pPr>
            <a:r>
              <a:rPr lang="it-IT">
                <a:ea typeface="ＭＳ Ｐゴシック" charset="-128"/>
                <a:cs typeface="ＭＳ Ｐゴシック" charset="-128"/>
              </a:rPr>
              <a:t>A</a:t>
            </a:r>
            <a:r>
              <a:rPr lang="en-GB">
                <a:ea typeface="ＭＳ Ｐゴシック" charset="-128"/>
                <a:cs typeface="ＭＳ Ｐゴシック" charset="-128"/>
              </a:rPr>
              <a:t>nd  - grouping them into meaning units </a:t>
            </a:r>
            <a:endParaRPr lang="it-IT">
              <a:ea typeface="ＭＳ Ｐゴシック" charset="-128"/>
              <a:cs typeface="ＭＳ Ｐゴシック" charset="-128"/>
            </a:endParaRPr>
          </a:p>
          <a:p>
            <a:pPr eaLnBrk="1" hangingPunct="1">
              <a:spcBef>
                <a:spcPct val="0"/>
              </a:spcBef>
            </a:pPr>
            <a:endParaRPr lang="en-GB">
              <a:ea typeface="ＭＳ Ｐゴシック" charset="-128"/>
              <a:cs typeface="ＭＳ Ｐゴシック" charset="-128"/>
            </a:endParaRPr>
          </a:p>
          <a:p>
            <a:pPr eaLnBrk="1" hangingPunct="1">
              <a:spcBef>
                <a:spcPct val="0"/>
              </a:spcBef>
            </a:pPr>
            <a:r>
              <a:rPr lang="it-IT">
                <a:ea typeface="ＭＳ Ｐゴシック" charset="-128"/>
                <a:cs typeface="ＭＳ Ｐゴシック" charset="-128"/>
              </a:rPr>
              <a:t>The last phase of the process consists of synthesizing and integrating the meanings identified, in order to build a general description, which should give a clear, accurate description of the experience (Polkinghorne, 1989). </a:t>
            </a:r>
          </a:p>
          <a:p>
            <a:pPr eaLnBrk="1" hangingPunct="1">
              <a:spcBef>
                <a:spcPct val="0"/>
              </a:spcBef>
            </a:pPr>
            <a:endParaRPr lang="it-IT">
              <a:ea typeface="ＭＳ Ｐゴシック" charset="-128"/>
              <a:cs typeface="ＭＳ Ｐゴシック" charset="-128"/>
            </a:endParaRPr>
          </a:p>
          <a:p>
            <a:pPr eaLnBrk="1" hangingPunct="1">
              <a:spcBef>
                <a:spcPct val="0"/>
              </a:spcBef>
            </a:pPr>
            <a:r>
              <a:rPr lang="en-US">
                <a:ea typeface="ＭＳ Ｐゴシック" charset="-128"/>
                <a:cs typeface="ＭＳ Ｐゴシック" charset="-128"/>
              </a:rPr>
              <a:t>These results  were also compared with data collected in Quebec, Canada.</a:t>
            </a:r>
            <a:endParaRPr lang="it-IT">
              <a:ea typeface="ＭＳ Ｐゴシック" charset="-128"/>
              <a:cs typeface="ＭＳ Ｐゴシック" charset="-128"/>
            </a:endParaRPr>
          </a:p>
          <a:p>
            <a:pPr eaLnBrk="1" hangingPunct="1">
              <a:spcBef>
                <a:spcPct val="0"/>
              </a:spcBef>
            </a:pPr>
            <a:endParaRPr lang="it-IT">
              <a:ea typeface="ＭＳ Ｐゴシック" charset="-128"/>
              <a:cs typeface="ＭＳ Ｐゴシック" charset="-128"/>
            </a:endParaRPr>
          </a:p>
          <a:p>
            <a:pPr eaLnBrk="1" hangingPunct="1">
              <a:spcBef>
                <a:spcPct val="0"/>
              </a:spcBef>
            </a:pPr>
            <a:endParaRPr lang="it-IT">
              <a:ea typeface="ＭＳ Ｐゴシック" charset="-128"/>
              <a:cs typeface="ＭＳ Ｐゴシック" charset="-128"/>
            </a:endParaRPr>
          </a:p>
        </p:txBody>
      </p:sp>
      <p:sp>
        <p:nvSpPr>
          <p:cNvPr id="25603" name="Segnaposto numero diapositiva 3"/>
          <p:cNvSpPr>
            <a:spLocks noGrp="1"/>
          </p:cNvSpPr>
          <p:nvPr>
            <p:ph type="sldNum" sz="quarter" idx="5"/>
          </p:nvPr>
        </p:nvSpPr>
        <p:spPr bwMode="auto">
          <a:noFill/>
          <a:ln>
            <a:miter lim="800000"/>
            <a:headEnd/>
            <a:tailEnd/>
          </a:ln>
        </p:spPr>
        <p:txBody>
          <a:bodyPr/>
          <a:lstStyle/>
          <a:p>
            <a:fld id="{4986A4D7-2F81-C745-9542-AE622833935C}" type="slidenum">
              <a:rPr lang="it-IT"/>
              <a:pPr/>
              <a:t>28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0483" name="Segnaposto note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ct val="0"/>
              </a:spcBef>
            </a:pPr>
            <a:r>
              <a:rPr lang="it-IT">
                <a:latin typeface="Calibri" charset="0"/>
              </a:rPr>
              <a:t>Definire in cosa consista la competenza interculturale costituisce un compito arduo poiché si tratta di qualcosa di «subtle and intangible» al punto da chiedersi «do we even know what the term really means?» (Bok, 2009, x). </a:t>
            </a:r>
          </a:p>
          <a:p>
            <a:pPr>
              <a:spcBef>
                <a:spcPct val="0"/>
              </a:spcBef>
            </a:pPr>
            <a:r>
              <a:rPr lang="it-IT">
                <a:latin typeface="Calibri" charset="0"/>
              </a:rPr>
              <a:t>Nei modelli di ICC anglossassoni è ricorrente la presenza di alcune aree considerate fondamentali: </a:t>
            </a:r>
          </a:p>
          <a:p>
            <a:pPr>
              <a:spcBef>
                <a:spcPct val="0"/>
              </a:spcBef>
            </a:pPr>
            <a:r>
              <a:rPr lang="en-GB" b="1" i="1">
                <a:latin typeface="Calibri" charset="0"/>
              </a:rPr>
              <a:t>motivation</a:t>
            </a:r>
            <a:r>
              <a:rPr lang="en-GB">
                <a:latin typeface="Calibri" charset="0"/>
              </a:rPr>
              <a:t> (affective, emotion); </a:t>
            </a:r>
          </a:p>
          <a:p>
            <a:pPr>
              <a:spcBef>
                <a:spcPct val="0"/>
              </a:spcBef>
            </a:pPr>
            <a:r>
              <a:rPr lang="en-GB" b="1" i="1">
                <a:latin typeface="Calibri" charset="0"/>
              </a:rPr>
              <a:t>Attitudes</a:t>
            </a:r>
          </a:p>
          <a:p>
            <a:pPr>
              <a:spcBef>
                <a:spcPct val="0"/>
              </a:spcBef>
            </a:pPr>
            <a:r>
              <a:rPr lang="en-GB" b="1" i="1">
                <a:latin typeface="Calibri" charset="0"/>
              </a:rPr>
              <a:t>Traits difficile distinguere tra le une e gli altri</a:t>
            </a:r>
          </a:p>
          <a:p>
            <a:pPr>
              <a:spcBef>
                <a:spcPct val="0"/>
              </a:spcBef>
            </a:pPr>
            <a:r>
              <a:rPr lang="it-IT">
                <a:latin typeface="Calibri" charset="0"/>
              </a:rPr>
              <a:t>Secondo Fantini è possibile parlare di ICC quando è presente </a:t>
            </a:r>
            <a:r>
              <a:rPr lang="en-GB" b="1" i="1">
                <a:latin typeface="Calibri" charset="0"/>
              </a:rPr>
              <a:t>a variety of traits and characteristics</a:t>
            </a:r>
            <a:r>
              <a:rPr lang="en-GB">
                <a:latin typeface="Calibri" charset="0"/>
              </a:rPr>
              <a:t>. </a:t>
            </a:r>
            <a:r>
              <a:rPr lang="it-IT">
                <a:latin typeface="Calibri" charset="0"/>
              </a:rPr>
              <a:t>Egli distingue tra </a:t>
            </a:r>
            <a:r>
              <a:rPr lang="it-IT" b="1">
                <a:latin typeface="Calibri" charset="0"/>
              </a:rPr>
              <a:t>tratti</a:t>
            </a:r>
            <a:r>
              <a:rPr lang="it-IT">
                <a:latin typeface="Calibri" charset="0"/>
              </a:rPr>
              <a:t> (qualità personali innate) e </a:t>
            </a:r>
            <a:r>
              <a:rPr lang="it-IT" b="1">
                <a:latin typeface="Calibri" charset="0"/>
              </a:rPr>
              <a:t>caratteristiche</a:t>
            </a:r>
            <a:r>
              <a:rPr lang="it-IT">
                <a:latin typeface="Calibri" charset="0"/>
              </a:rPr>
              <a:t> acquisite nel corso dell</a:t>
            </a:r>
            <a:r>
              <a:rPr lang="ja-JP" altLang="it-IT">
                <a:latin typeface="Calibri" charset="0"/>
              </a:rPr>
              <a:t>’</a:t>
            </a:r>
            <a:r>
              <a:rPr lang="it-IT">
                <a:latin typeface="Calibri" charset="0"/>
              </a:rPr>
              <a:t>esistenza in rapporto al contesto socio-culturale di vita (</a:t>
            </a:r>
            <a:r>
              <a:rPr lang="ja-JP" altLang="it-IT">
                <a:latin typeface="Calibri" charset="0"/>
              </a:rPr>
              <a:t>“</a:t>
            </a:r>
            <a:r>
              <a:rPr lang="it-IT" i="1">
                <a:latin typeface="Calibri" charset="0"/>
              </a:rPr>
              <a:t>a sort of </a:t>
            </a:r>
            <a:r>
              <a:rPr lang="ja-JP" altLang="it-IT" i="1">
                <a:latin typeface="Calibri" charset="0"/>
              </a:rPr>
              <a:t>‘</a:t>
            </a:r>
            <a:r>
              <a:rPr lang="it-IT" i="1">
                <a:latin typeface="Calibri" charset="0"/>
              </a:rPr>
              <a:t>nature vs. nurture</a:t>
            </a:r>
            <a:r>
              <a:rPr lang="ja-JP" altLang="it-IT" i="1">
                <a:latin typeface="Calibri" charset="0"/>
              </a:rPr>
              <a:t>’</a:t>
            </a:r>
            <a:r>
              <a:rPr lang="it-IT" i="1">
                <a:latin typeface="Calibri" charset="0"/>
              </a:rPr>
              <a:t> distinction</a:t>
            </a:r>
            <a:r>
              <a:rPr lang="ja-JP" altLang="it-IT">
                <a:latin typeface="Calibri" charset="0"/>
              </a:rPr>
              <a:t>”</a:t>
            </a:r>
            <a:r>
              <a:rPr lang="it-IT">
                <a:latin typeface="Calibri" charset="0"/>
              </a:rPr>
              <a:t>, 2005:1 </a:t>
            </a:r>
            <a:endParaRPr lang="en-GB" b="1" i="1">
              <a:latin typeface="Calibri" charset="0"/>
            </a:endParaRPr>
          </a:p>
          <a:p>
            <a:pPr>
              <a:spcBef>
                <a:spcPct val="0"/>
              </a:spcBef>
            </a:pPr>
            <a:endParaRPr lang="en-GB" b="1" i="1">
              <a:latin typeface="Calibri" charset="0"/>
            </a:endParaRPr>
          </a:p>
          <a:p>
            <a:pPr>
              <a:spcBef>
                <a:spcPct val="0"/>
              </a:spcBef>
            </a:pPr>
            <a:r>
              <a:rPr lang="en-GB" b="1" i="1">
                <a:latin typeface="Calibri" charset="0"/>
              </a:rPr>
              <a:t>knowledge</a:t>
            </a:r>
            <a:r>
              <a:rPr lang="en-GB">
                <a:latin typeface="Calibri" charset="0"/>
              </a:rPr>
              <a:t> (cognitive); </a:t>
            </a:r>
            <a:r>
              <a:rPr lang="en-GB" b="1" i="1">
                <a:latin typeface="Calibri" charset="0"/>
              </a:rPr>
              <a:t>skills</a:t>
            </a:r>
            <a:r>
              <a:rPr lang="en-GB" b="1">
                <a:latin typeface="Calibri" charset="0"/>
              </a:rPr>
              <a:t> </a:t>
            </a:r>
            <a:r>
              <a:rPr lang="en-GB">
                <a:latin typeface="Calibri" charset="0"/>
              </a:rPr>
              <a:t>(behavioral, actional); </a:t>
            </a:r>
            <a:r>
              <a:rPr lang="en-GB" b="1" i="1">
                <a:latin typeface="Calibri" charset="0"/>
              </a:rPr>
              <a:t>context</a:t>
            </a:r>
            <a:r>
              <a:rPr lang="en-GB" i="1">
                <a:latin typeface="Calibri" charset="0"/>
              </a:rPr>
              <a:t> </a:t>
            </a:r>
            <a:r>
              <a:rPr lang="en-GB">
                <a:latin typeface="Calibri" charset="0"/>
              </a:rPr>
              <a:t>(situation, environment, culture, relationship, function); </a:t>
            </a:r>
            <a:r>
              <a:rPr lang="en-GB" b="1" i="1">
                <a:latin typeface="Calibri" charset="0"/>
              </a:rPr>
              <a:t>outcomes </a:t>
            </a:r>
            <a:r>
              <a:rPr lang="en-GB">
                <a:latin typeface="Calibri" charset="0"/>
              </a:rPr>
              <a:t>(perceived appropriateness and effectiveness, satisfaction, understanding, attraction, intimacy, assimilation, task achievement) (Lustig &amp; Koester, 2006; Spitzberg, 1997). </a:t>
            </a:r>
            <a:endParaRPr lang="it-IT">
              <a:latin typeface="Calibri" charset="0"/>
            </a:endParaRPr>
          </a:p>
        </p:txBody>
      </p:sp>
      <p:sp>
        <p:nvSpPr>
          <p:cNvPr id="20484" name="Segnaposto numero diapositiva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C5DE1CF9-A2EF-9841-8AC7-8012E83E8372}" type="slidenum">
              <a:rPr lang="it-IT"/>
              <a:pPr/>
              <a:t>30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titolo">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pPr/>
              <a:t>9-04-2015</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pPr/>
              <a:t>‹n.›</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magine con didascalia">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it-IT" smtClean="0"/>
              <a:t>Trascinare l'immagine su un segnaposto o fare clic sull'icona per aggiungerla</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it-IT" smtClean="0"/>
              <a:t>Fare clic per modificare stile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magine con didascalia,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it-IT" smtClean="0"/>
              <a:t>Trascinare l'immagine su un segnaposto o fare clic sull'icona per aggiungerla</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it-IT" smtClean="0"/>
              <a:t>Fare clic per modificare stile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Immagini con didascalia">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it-IT" smtClean="0"/>
              <a:t>Trascinare l'immagine su un segnaposto o fare clic sull'icona per aggiungerla</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it-IT" smtClean="0"/>
              <a:t>Fare clic per modificare stile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‹n.›</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it-IT" smtClean="0"/>
              <a:t>Trascinare l'immagine su un segnaposto o fare clic sull'icona per aggiungerla</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it-IT" smtClean="0"/>
              <a:t>Trascinare l'immagine su un segnaposto o fare clic sull'icona per aggiungerla</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Immagini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it-IT" smtClean="0"/>
              <a:t>Fare clic per modificare stile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‹n.›</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it-IT" smtClean="0"/>
              <a:t>Trascinare l'immagine su un segnaposto o fare clic sull'icona per aggiungerla</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it-IT" smtClean="0"/>
              <a:t>Trascinare l'immagine su un segnaposto o fare clic sull'icona per aggiungerla</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it-IT" smtClean="0"/>
              <a:t>Trascinare l'immagine su un segnaposto o fare clic sull'icona per aggiungerla</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it-IT" smtClean="0"/>
              <a:t>Trascinare l'immagine su un segnaposto o fare clic sull'icona per aggiungerla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Immagini, 2 didascali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‹n.›</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it-IT" smtClean="0"/>
              <a:t>Trascinare l'immagine su un segnaposto o fare clic sull'icona per aggiungerla</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it-IT" smtClean="0"/>
              <a:t>Trascinare l'immagine su un segnaposto o fare clic sull'icona per aggiungerla</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Immagini, 3 didascali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‹n.›</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it-IT" smtClean="0"/>
              <a:t>Trascinare l'immagine su un segnaposto o fare clic sull'icona per aggiungerla</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it-IT" smtClean="0"/>
              <a:t>Trascinare l'immagine su un segnaposto o fare clic sull'icona per aggiungerla</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it-IT" smtClean="0"/>
              <a:t>Trascinare l'immagine su un segnaposto o fare clic sull'icona per aggiungerla</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it-IT" smtClean="0"/>
              <a:t>Fare clic per modificare stile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pPr/>
              <a:t>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pPr/>
              <a:t>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normAutofit/>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pPr/>
              <a:t>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Diapositiva titolo con immag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pPr/>
              <a:t>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pPr/>
              <a:t>‹n.›</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it-IT" smtClean="0"/>
              <a:t>Trascinare l'immagine su un segnaposto o fare clic sull'icona per aggiungerla</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it-IT" smtClean="0"/>
              <a:t>Fare clic per modificare stile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Intestazione sezione">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pPr/>
              <a:t>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Contenuto 2">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it-IT" smtClean="0"/>
              <a:t>Fare clic per modificare stile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pPr/>
              <a:t>9-04-2015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pPr/>
              <a:t>‹n.›</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it-IT" smtClean="0"/>
              <a:t>Fare clic per modificare stile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pPr/>
              <a:t>9-04-2015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pPr/>
              <a:t>‹n.›</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pPr/>
              <a:t>9-04-2015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pPr/>
              <a:t>‹n.›</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it-IT" smtClean="0"/>
              <a:t>Fare clic per modificare stile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2F0292D-1797-49A5-8D2D-8D50C72EF3CC}" type="datetimeFigureOut">
              <a:rPr lang="en-US" smtClean="0"/>
              <a:pPr/>
              <a:t>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pPr/>
              <a:t>9-04-2015</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pPr/>
              <a:t>‹n.›</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ubmiur.pubblica.istruzione.it/web/istruzione/intercultura-normativ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2400" dirty="0" smtClean="0"/>
              <a:t>COMPETENZE INTERCULTURALI</a:t>
            </a:r>
            <a:endParaRPr lang="it-IT" sz="2400" dirty="0"/>
          </a:p>
        </p:txBody>
      </p:sp>
      <p:sp>
        <p:nvSpPr>
          <p:cNvPr id="3" name="Sottotitolo 2"/>
          <p:cNvSpPr>
            <a:spLocks noGrp="1"/>
          </p:cNvSpPr>
          <p:nvPr>
            <p:ph type="subTitle" idx="1"/>
          </p:nvPr>
        </p:nvSpPr>
        <p:spPr/>
        <p:txBody>
          <a:bodyPr>
            <a:normAutofit fontScale="70000" lnSpcReduction="20000"/>
          </a:bodyPr>
          <a:lstStyle/>
          <a:p>
            <a:r>
              <a:rPr lang="it-IT" dirty="0" smtClean="0"/>
              <a:t>Paola Dusi</a:t>
            </a:r>
          </a:p>
          <a:p>
            <a:r>
              <a:rPr lang="it-IT" dirty="0" smtClean="0"/>
              <a:t>Scienze della Formazione Primaria</a:t>
            </a:r>
          </a:p>
          <a:p>
            <a:r>
              <a:rPr lang="it-IT" dirty="0" smtClean="0"/>
              <a:t>Università degli Studi di Verona</a:t>
            </a:r>
          </a:p>
          <a:p>
            <a:r>
              <a:rPr lang="it-IT" dirty="0" smtClean="0"/>
              <a:t>Pedagogia Interculturale</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7999222"/>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0"/>
            <a:ext cx="8229600" cy="981075"/>
          </a:xfrm>
        </p:spPr>
        <p:txBody>
          <a:bodyPr/>
          <a:lstStyle/>
          <a:p>
            <a:r>
              <a:rPr lang="it-IT" dirty="0">
                <a:latin typeface="Comic Sans MS" charset="0"/>
              </a:rPr>
              <a:t>CULTURA</a:t>
            </a:r>
          </a:p>
        </p:txBody>
      </p:sp>
      <p:sp>
        <p:nvSpPr>
          <p:cNvPr id="10245" name="Rectangle 5"/>
          <p:cNvSpPr>
            <a:spLocks noGrp="1" noChangeArrowheads="1"/>
          </p:cNvSpPr>
          <p:nvPr>
            <p:ph type="body" sz="half" idx="1"/>
          </p:nvPr>
        </p:nvSpPr>
        <p:spPr>
          <a:xfrm>
            <a:off x="457200" y="1341438"/>
            <a:ext cx="4038600" cy="5111750"/>
          </a:xfrm>
        </p:spPr>
        <p:txBody>
          <a:bodyPr>
            <a:normAutofit fontScale="70000" lnSpcReduction="20000"/>
          </a:bodyPr>
          <a:lstStyle/>
          <a:p>
            <a:pPr algn="ctr">
              <a:lnSpc>
                <a:spcPct val="80000"/>
              </a:lnSpc>
              <a:buFontTx/>
              <a:buNone/>
            </a:pPr>
            <a:r>
              <a:rPr lang="it-IT" sz="2400">
                <a:latin typeface="Comic Sans MS" charset="0"/>
              </a:rPr>
              <a:t>CULTURA OGGETTIVA</a:t>
            </a:r>
          </a:p>
          <a:p>
            <a:pPr>
              <a:lnSpc>
                <a:spcPct val="80000"/>
              </a:lnSpc>
              <a:buFontTx/>
              <a:buNone/>
            </a:pPr>
            <a:endParaRPr lang="it-IT" sz="2400">
              <a:latin typeface="Comic Sans MS" charset="0"/>
            </a:endParaRPr>
          </a:p>
          <a:p>
            <a:pPr algn="ctr">
              <a:lnSpc>
                <a:spcPct val="80000"/>
              </a:lnSpc>
              <a:buFontTx/>
              <a:buNone/>
            </a:pPr>
            <a:r>
              <a:rPr lang="it-IT" sz="2400">
                <a:latin typeface="Comic Sans MS" charset="0"/>
              </a:rPr>
              <a:t>Arte, letteratura, teatro, musica classica</a:t>
            </a:r>
          </a:p>
          <a:p>
            <a:pPr algn="ctr">
              <a:lnSpc>
                <a:spcPct val="80000"/>
              </a:lnSpc>
              <a:buFontTx/>
              <a:buNone/>
            </a:pPr>
            <a:endParaRPr lang="it-IT" sz="2400">
              <a:latin typeface="Comic Sans MS" charset="0"/>
            </a:endParaRPr>
          </a:p>
          <a:p>
            <a:pPr algn="ctr">
              <a:lnSpc>
                <a:spcPct val="80000"/>
              </a:lnSpc>
              <a:buFontTx/>
              <a:buNone/>
            </a:pPr>
            <a:r>
              <a:rPr lang="it-IT" sz="2400">
                <a:latin typeface="Comic Sans MS" charset="0"/>
              </a:rPr>
              <a:t>Comprendere una cultura oggettiva può creare </a:t>
            </a:r>
          </a:p>
          <a:p>
            <a:pPr algn="ctr">
              <a:lnSpc>
                <a:spcPct val="80000"/>
              </a:lnSpc>
              <a:buFontTx/>
              <a:buNone/>
            </a:pPr>
            <a:endParaRPr lang="it-IT" sz="2400">
              <a:latin typeface="Comic Sans MS" charset="0"/>
            </a:endParaRPr>
          </a:p>
          <a:p>
            <a:pPr algn="ctr">
              <a:lnSpc>
                <a:spcPct val="80000"/>
              </a:lnSpc>
              <a:buFontTx/>
              <a:buNone/>
            </a:pPr>
            <a:r>
              <a:rPr lang="it-IT" sz="2400">
                <a:latin typeface="Comic Sans MS" charset="0"/>
              </a:rPr>
              <a:t>CONOSCENZA</a:t>
            </a:r>
          </a:p>
          <a:p>
            <a:pPr algn="ctr">
              <a:lnSpc>
                <a:spcPct val="80000"/>
              </a:lnSpc>
              <a:buFontTx/>
              <a:buNone/>
            </a:pPr>
            <a:endParaRPr lang="it-IT" sz="2400">
              <a:latin typeface="Comic Sans MS" charset="0"/>
            </a:endParaRPr>
          </a:p>
          <a:p>
            <a:pPr algn="ctr">
              <a:lnSpc>
                <a:spcPct val="80000"/>
              </a:lnSpc>
              <a:buFontTx/>
              <a:buNone/>
            </a:pPr>
            <a:r>
              <a:rPr lang="it-IT" sz="2400">
                <a:latin typeface="Comic Sans MS" charset="0"/>
              </a:rPr>
              <a:t> ma non   necessariamente generare</a:t>
            </a:r>
          </a:p>
          <a:p>
            <a:pPr algn="ctr">
              <a:lnSpc>
                <a:spcPct val="80000"/>
              </a:lnSpc>
              <a:buFontTx/>
              <a:buNone/>
            </a:pPr>
            <a:endParaRPr lang="it-IT" sz="2400">
              <a:latin typeface="Comic Sans MS" charset="0"/>
            </a:endParaRPr>
          </a:p>
          <a:p>
            <a:pPr algn="ctr">
              <a:lnSpc>
                <a:spcPct val="80000"/>
              </a:lnSpc>
              <a:buFontTx/>
              <a:buNone/>
            </a:pPr>
            <a:r>
              <a:rPr lang="it-IT" sz="2400">
                <a:latin typeface="Comic Sans MS" charset="0"/>
              </a:rPr>
              <a:t>COMPETENZA</a:t>
            </a:r>
          </a:p>
        </p:txBody>
      </p:sp>
      <p:sp>
        <p:nvSpPr>
          <p:cNvPr id="10246" name="Rectangle 6"/>
          <p:cNvSpPr>
            <a:spLocks noGrp="1" noChangeArrowheads="1"/>
          </p:cNvSpPr>
          <p:nvPr>
            <p:ph type="body" sz="half" idx="2"/>
          </p:nvPr>
        </p:nvSpPr>
        <p:spPr>
          <a:xfrm>
            <a:off x="4648200" y="1125538"/>
            <a:ext cx="4038600" cy="5732462"/>
          </a:xfrm>
        </p:spPr>
        <p:txBody>
          <a:bodyPr>
            <a:normAutofit/>
          </a:bodyPr>
          <a:lstStyle/>
          <a:p>
            <a:pPr algn="ctr">
              <a:lnSpc>
                <a:spcPct val="80000"/>
              </a:lnSpc>
              <a:buFontTx/>
              <a:buNone/>
            </a:pPr>
            <a:r>
              <a:rPr lang="it-IT" sz="2400" dirty="0">
                <a:latin typeface="Comic Sans MS" charset="0"/>
              </a:rPr>
              <a:t>CULTURA </a:t>
            </a:r>
            <a:r>
              <a:rPr lang="it-IT" sz="2400" dirty="0" smtClean="0">
                <a:latin typeface="Comic Sans MS" charset="0"/>
              </a:rPr>
              <a:t>SOGGETTIVA</a:t>
            </a:r>
            <a:endParaRPr lang="it-IT" sz="2400" dirty="0">
              <a:latin typeface="Comic Sans MS" charset="0"/>
            </a:endParaRPr>
          </a:p>
          <a:p>
            <a:pPr algn="ctr">
              <a:lnSpc>
                <a:spcPct val="80000"/>
              </a:lnSpc>
              <a:buFontTx/>
              <a:buNone/>
            </a:pPr>
            <a:r>
              <a:rPr lang="it-IT" sz="2400" dirty="0">
                <a:latin typeface="Comic Sans MS" charset="0"/>
              </a:rPr>
              <a:t>Si riferisce alle caratteristiche psicologiche che definiscono un gruppo di persone, il loro modo di pensare e i loro comportamenti quotidiani. </a:t>
            </a:r>
          </a:p>
          <a:p>
            <a:pPr algn="ctr">
              <a:lnSpc>
                <a:spcPct val="80000"/>
              </a:lnSpc>
              <a:buFontTx/>
              <a:buNone/>
            </a:pPr>
            <a:r>
              <a:rPr lang="it-IT" sz="2400" dirty="0">
                <a:latin typeface="Comic Sans MS" charset="0"/>
              </a:rPr>
              <a:t>Comprendere </a:t>
            </a:r>
            <a:endParaRPr lang="it-IT" sz="2400" dirty="0" smtClean="0">
              <a:latin typeface="Comic Sans MS" charset="0"/>
            </a:endParaRPr>
          </a:p>
          <a:p>
            <a:pPr algn="ctr">
              <a:lnSpc>
                <a:spcPct val="80000"/>
              </a:lnSpc>
              <a:buFontTx/>
              <a:buNone/>
            </a:pPr>
            <a:r>
              <a:rPr lang="it-IT" sz="2400" dirty="0" smtClean="0">
                <a:latin typeface="Comic Sans MS" charset="0"/>
              </a:rPr>
              <a:t>le </a:t>
            </a:r>
            <a:r>
              <a:rPr lang="it-IT" sz="2400" dirty="0">
                <a:latin typeface="Comic Sans MS" charset="0"/>
              </a:rPr>
              <a:t>culture soggettive, propria e altrui, porta più facilmente alla</a:t>
            </a:r>
          </a:p>
          <a:p>
            <a:pPr algn="ctr">
              <a:lnSpc>
                <a:spcPct val="80000"/>
              </a:lnSpc>
              <a:buFontTx/>
              <a:buNone/>
            </a:pPr>
            <a:r>
              <a:rPr lang="it-IT" sz="2400" dirty="0">
                <a:latin typeface="Comic Sans MS" charset="0"/>
              </a:rPr>
              <a:t>COMPETENZA INTERCULTURALE</a:t>
            </a:r>
          </a:p>
        </p:txBody>
      </p:sp>
      <p:sp>
        <p:nvSpPr>
          <p:cNvPr id="10247" name="Rectangle 7"/>
          <p:cNvSpPr>
            <a:spLocks noChangeArrowheads="1"/>
          </p:cNvSpPr>
          <p:nvPr/>
        </p:nvSpPr>
        <p:spPr bwMode="auto">
          <a:xfrm>
            <a:off x="4572000" y="1125538"/>
            <a:ext cx="4248150" cy="5399087"/>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248" name="Rectangle 8"/>
          <p:cNvSpPr>
            <a:spLocks noChangeArrowheads="1"/>
          </p:cNvSpPr>
          <p:nvPr/>
        </p:nvSpPr>
        <p:spPr bwMode="auto">
          <a:xfrm>
            <a:off x="323850" y="1196975"/>
            <a:ext cx="4319588" cy="5472113"/>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50144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238125" y="274638"/>
            <a:ext cx="8905875" cy="1325562"/>
          </a:xfrm>
        </p:spPr>
        <p:txBody>
          <a:bodyPr>
            <a:normAutofit fontScale="90000"/>
          </a:bodyPr>
          <a:lstStyle/>
          <a:p>
            <a:r>
              <a:rPr lang="it-IT" sz="4000" dirty="0" smtClean="0">
                <a:latin typeface="Calibri" charset="0"/>
              </a:rPr>
              <a:t>COMPETENZA INTERCULTURALE</a:t>
            </a:r>
            <a:br>
              <a:rPr lang="it-IT" sz="4000" dirty="0" smtClean="0">
                <a:latin typeface="Calibri" charset="0"/>
              </a:rPr>
            </a:br>
            <a:r>
              <a:rPr lang="it-IT" sz="4000" dirty="0" smtClean="0">
                <a:latin typeface="Calibri" charset="0"/>
              </a:rPr>
              <a:t>(più 1:  contestuale )</a:t>
            </a:r>
            <a:br>
              <a:rPr lang="it-IT" sz="4000" dirty="0" smtClean="0">
                <a:latin typeface="Calibri" charset="0"/>
              </a:rPr>
            </a:br>
            <a:r>
              <a:rPr lang="it-IT" sz="4000" dirty="0" smtClean="0">
                <a:latin typeface="Calibri" charset="0"/>
              </a:rPr>
              <a:t>1.</a:t>
            </a:r>
            <a:r>
              <a:rPr lang="it-IT" sz="2800" dirty="0" smtClean="0">
                <a:latin typeface="Calibri" charset="0"/>
              </a:rPr>
              <a:t>affettiva                             2. </a:t>
            </a:r>
            <a:r>
              <a:rPr lang="it-IT" sz="2800" dirty="0">
                <a:latin typeface="Calibri" charset="0"/>
              </a:rPr>
              <a:t>cognitiva              </a:t>
            </a:r>
            <a:r>
              <a:rPr lang="it-IT" sz="2800" dirty="0" smtClean="0">
                <a:latin typeface="Calibri" charset="0"/>
              </a:rPr>
              <a:t>3. </a:t>
            </a:r>
            <a:r>
              <a:rPr lang="it-IT" sz="2800" dirty="0">
                <a:latin typeface="Calibri" charset="0"/>
              </a:rPr>
              <a:t>comportamentale</a:t>
            </a:r>
          </a:p>
        </p:txBody>
      </p:sp>
      <p:pic>
        <p:nvPicPr>
          <p:cNvPr id="21507" name="Segnaposto contenuto 4" descr="77498164.pn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778" r="-215637" b="3778"/>
          <a:stretch>
            <a:fillRect/>
          </a:stretch>
        </p:blipFill>
        <p:spPr>
          <a:xfrm>
            <a:off x="0" y="2020888"/>
            <a:ext cx="9144000" cy="4525962"/>
          </a:xfrm>
        </p:spPr>
      </p:pic>
      <p:pic>
        <p:nvPicPr>
          <p:cNvPr id="21508" name="Immagine 5" descr="200387650-00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40125" y="1600200"/>
            <a:ext cx="2125663" cy="49466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509" name="Immagine 8" descr="rbs1_70.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53163" y="1600200"/>
            <a:ext cx="2624137" cy="4776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7875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COMPETENZA INTERCULTURALE: </a:t>
            </a:r>
            <a:br>
              <a:rPr lang="it-IT" dirty="0" smtClean="0"/>
            </a:br>
            <a:r>
              <a:rPr lang="it-IT" dirty="0" smtClean="0"/>
              <a:t>Aree Fondamentali</a:t>
            </a:r>
            <a:endParaRPr lang="it-IT" dirty="0"/>
          </a:p>
        </p:txBody>
      </p:sp>
      <p:sp>
        <p:nvSpPr>
          <p:cNvPr id="3" name="Segnaposto contenuto 2"/>
          <p:cNvSpPr>
            <a:spLocks noGrp="1"/>
          </p:cNvSpPr>
          <p:nvPr>
            <p:ph idx="1"/>
          </p:nvPr>
        </p:nvSpPr>
        <p:spPr>
          <a:xfrm>
            <a:off x="2065867" y="2218267"/>
            <a:ext cx="6485466" cy="4246563"/>
          </a:xfrm>
        </p:spPr>
        <p:txBody>
          <a:bodyPr>
            <a:normAutofit fontScale="92500" lnSpcReduction="20000"/>
          </a:bodyPr>
          <a:lstStyle/>
          <a:p>
            <a:pPr marL="0" indent="0">
              <a:buNone/>
            </a:pPr>
            <a:r>
              <a:rPr lang="it-IT" dirty="0" smtClean="0"/>
              <a:t>Affettiva: MOTIVAZIONE – </a:t>
            </a:r>
            <a:r>
              <a:rPr lang="it-IT" b="1" i="1" dirty="0" smtClean="0"/>
              <a:t>SENSIBILITA</a:t>
            </a:r>
            <a:r>
              <a:rPr lang="it-IT" dirty="0" smtClean="0"/>
              <a:t>’</a:t>
            </a:r>
          </a:p>
          <a:p>
            <a:pPr marL="0" indent="0">
              <a:buNone/>
            </a:pPr>
            <a:endParaRPr lang="it-IT" dirty="0"/>
          </a:p>
          <a:p>
            <a:pPr marL="0" indent="0">
              <a:buNone/>
            </a:pPr>
            <a:r>
              <a:rPr lang="it-IT" dirty="0" smtClean="0"/>
              <a:t>Cognitiva: CONOSCENZE</a:t>
            </a:r>
            <a:endParaRPr lang="it-IT" dirty="0"/>
          </a:p>
          <a:p>
            <a:pPr marL="0" indent="0">
              <a:buNone/>
            </a:pPr>
            <a:r>
              <a:rPr lang="it-IT" dirty="0" err="1" smtClean="0"/>
              <a:t>Behavioral-actional</a:t>
            </a:r>
            <a:r>
              <a:rPr lang="it-IT" dirty="0" smtClean="0"/>
              <a:t>:   ABILITA’</a:t>
            </a:r>
          </a:p>
          <a:p>
            <a:pPr marL="0" indent="0">
              <a:buNone/>
            </a:pPr>
            <a:endParaRPr lang="it-IT" dirty="0"/>
          </a:p>
          <a:p>
            <a:pPr marL="0" indent="0">
              <a:buNone/>
            </a:pPr>
            <a:r>
              <a:rPr lang="it-IT" dirty="0" err="1" smtClean="0"/>
              <a:t>Context</a:t>
            </a:r>
            <a:r>
              <a:rPr lang="it-IT" dirty="0" smtClean="0"/>
              <a:t>: SITUAZIONE, CULTURA, CONTESTO RAPPORTI FUNZIONI, </a:t>
            </a:r>
            <a:endParaRPr lang="it-IT" dirty="0"/>
          </a:p>
          <a:p>
            <a:pPr marL="0" indent="0">
              <a:buNone/>
            </a:pPr>
            <a:r>
              <a:rPr lang="it-IT" dirty="0" err="1" smtClean="0"/>
              <a:t>Outcomes</a:t>
            </a:r>
            <a:r>
              <a:rPr lang="it-IT" dirty="0" smtClean="0"/>
              <a:t>: </a:t>
            </a:r>
            <a:r>
              <a:rPr lang="it-IT" cap="small" dirty="0" smtClean="0"/>
              <a:t>adeguatezza ed efficacia percepite, comprensione, soddisfazione, risultati raggiunti</a:t>
            </a:r>
          </a:p>
          <a:p>
            <a:pPr marL="0" indent="0">
              <a:buNone/>
            </a:pPr>
            <a:r>
              <a:rPr lang="it-IT" dirty="0" smtClean="0"/>
              <a:t>(</a:t>
            </a:r>
            <a:r>
              <a:rPr lang="it-IT" dirty="0" err="1" smtClean="0"/>
              <a:t>Lustig</a:t>
            </a:r>
            <a:r>
              <a:rPr lang="it-IT" dirty="0" smtClean="0"/>
              <a:t> &amp; </a:t>
            </a:r>
            <a:r>
              <a:rPr lang="it-IT" dirty="0" err="1" smtClean="0"/>
              <a:t>Koesster</a:t>
            </a:r>
            <a:r>
              <a:rPr lang="it-IT" dirty="0" smtClean="0"/>
              <a:t>, 2006)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224322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925702" y="685800"/>
            <a:ext cx="7451536" cy="886968"/>
          </a:xfrm>
        </p:spPr>
        <p:txBody>
          <a:bodyPr/>
          <a:lstStyle/>
          <a:p>
            <a:r>
              <a:rPr lang="it-IT" dirty="0" err="1" smtClean="0"/>
              <a:t>Intercultural</a:t>
            </a:r>
            <a:r>
              <a:rPr lang="it-IT" dirty="0" smtClean="0"/>
              <a:t> </a:t>
            </a:r>
            <a:r>
              <a:rPr lang="it-IT" dirty="0" err="1" smtClean="0"/>
              <a:t>Competence</a:t>
            </a:r>
            <a:r>
              <a:rPr lang="it-IT" dirty="0" smtClean="0"/>
              <a:t/>
            </a:r>
            <a:br>
              <a:rPr lang="it-IT" dirty="0" smtClean="0"/>
            </a:br>
            <a:r>
              <a:rPr lang="it-IT" dirty="0" smtClean="0"/>
              <a:t>The </a:t>
            </a:r>
            <a:r>
              <a:rPr lang="it-IT" dirty="0" err="1" smtClean="0"/>
              <a:t>Key</a:t>
            </a:r>
            <a:r>
              <a:rPr lang="it-IT" dirty="0" smtClean="0"/>
              <a:t> </a:t>
            </a:r>
            <a:r>
              <a:rPr lang="it-IT" dirty="0" err="1" smtClean="0"/>
              <a:t>competence</a:t>
            </a:r>
            <a:r>
              <a:rPr lang="it-IT" dirty="0" smtClean="0"/>
              <a:t> in the 21st </a:t>
            </a:r>
            <a:r>
              <a:rPr lang="it-IT" dirty="0" err="1" smtClean="0"/>
              <a:t>century</a:t>
            </a:r>
            <a:r>
              <a:rPr lang="it-IT" dirty="0" smtClean="0"/>
              <a:t>?</a:t>
            </a:r>
            <a:endParaRPr lang="it-IT" dirty="0"/>
          </a:p>
        </p:txBody>
      </p:sp>
      <p:sp>
        <p:nvSpPr>
          <p:cNvPr id="3" name="Segnaposto contenuto 2"/>
          <p:cNvSpPr>
            <a:spLocks noGrp="1"/>
          </p:cNvSpPr>
          <p:nvPr>
            <p:ph idx="1"/>
          </p:nvPr>
        </p:nvSpPr>
        <p:spPr>
          <a:xfrm>
            <a:off x="3552113" y="2020888"/>
            <a:ext cx="4823489" cy="4105275"/>
          </a:xfrm>
        </p:spPr>
        <p:txBody>
          <a:bodyPr>
            <a:normAutofit/>
          </a:bodyPr>
          <a:lstStyle/>
          <a:p>
            <a:pPr marL="0" indent="0">
              <a:buNone/>
            </a:pPr>
            <a:r>
              <a:rPr lang="it-IT" sz="3600" dirty="0" err="1" smtClean="0"/>
              <a:t>Competence</a:t>
            </a:r>
            <a:endParaRPr lang="it-IT" sz="3600" dirty="0" smtClean="0"/>
          </a:p>
          <a:p>
            <a:pPr marL="0" indent="0">
              <a:buNone/>
            </a:pPr>
            <a:endParaRPr lang="it-IT" sz="1200" dirty="0" smtClean="0"/>
          </a:p>
          <a:p>
            <a:pPr marL="0" indent="0">
              <a:buNone/>
            </a:pPr>
            <a:r>
              <a:rPr lang="it-IT" sz="2800" dirty="0" err="1" smtClean="0"/>
              <a:t>Personality</a:t>
            </a:r>
            <a:r>
              <a:rPr lang="it-IT" sz="2800" dirty="0" smtClean="0"/>
              <a:t> Traits </a:t>
            </a:r>
            <a:r>
              <a:rPr lang="it-IT" sz="2800" dirty="0" err="1" smtClean="0"/>
              <a:t>Attitudes</a:t>
            </a:r>
            <a:endParaRPr lang="it-IT" sz="2800" dirty="0" smtClean="0"/>
          </a:p>
          <a:p>
            <a:pPr marL="0" indent="0">
              <a:buNone/>
            </a:pPr>
            <a:r>
              <a:rPr lang="it-IT" sz="2800" dirty="0" err="1" smtClean="0"/>
              <a:t>Awareness</a:t>
            </a:r>
            <a:r>
              <a:rPr lang="it-IT" sz="2800" dirty="0" smtClean="0"/>
              <a:t>/Self-</a:t>
            </a:r>
            <a:r>
              <a:rPr lang="it-IT" sz="2800" dirty="0" err="1" smtClean="0"/>
              <a:t>reflection</a:t>
            </a:r>
            <a:endParaRPr lang="it-IT" sz="2800" dirty="0" smtClean="0"/>
          </a:p>
          <a:p>
            <a:pPr marL="0" indent="0">
              <a:buNone/>
            </a:pPr>
            <a:r>
              <a:rPr lang="it-IT" sz="2800" dirty="0" err="1" smtClean="0"/>
              <a:t>Skills</a:t>
            </a:r>
            <a:r>
              <a:rPr lang="it-IT" sz="2800" dirty="0" smtClean="0"/>
              <a:t>/</a:t>
            </a:r>
            <a:r>
              <a:rPr lang="it-IT" sz="2800" dirty="0" err="1" smtClean="0"/>
              <a:t>ability</a:t>
            </a:r>
            <a:endParaRPr lang="it-IT" sz="2800" dirty="0" smtClean="0"/>
          </a:p>
          <a:p>
            <a:pPr marL="0" indent="0">
              <a:buNone/>
            </a:pPr>
            <a:r>
              <a:rPr lang="it-IT" sz="2800" dirty="0" err="1" smtClean="0"/>
              <a:t>Knowledges</a:t>
            </a:r>
            <a:endParaRPr lang="it-IT" sz="2800" dirty="0" smtClean="0"/>
          </a:p>
          <a:p>
            <a:pPr marL="0" indent="0">
              <a:buNone/>
            </a:pPr>
            <a:endParaRPr lang="it-IT" dirty="0" smtClean="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6321483"/>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843135" y="368765"/>
            <a:ext cx="6843665" cy="860451"/>
          </a:xfrm>
        </p:spPr>
        <p:txBody>
          <a:bodyPr>
            <a:normAutofit fontScale="90000"/>
          </a:bodyPr>
          <a:lstStyle/>
          <a:p>
            <a:r>
              <a:rPr lang="en-GB" sz="4000" i="1" dirty="0">
                <a:latin typeface="Calibri" charset="0"/>
              </a:rPr>
              <a:t>Pyramid and Process Model of Intercultural Competence </a:t>
            </a:r>
            <a:endParaRPr lang="it-IT" sz="4000" dirty="0">
              <a:latin typeface="Calibri" charset="0"/>
            </a:endParaRPr>
          </a:p>
        </p:txBody>
      </p:sp>
      <p:sp>
        <p:nvSpPr>
          <p:cNvPr id="3" name="Segnaposto contenuto 2"/>
          <p:cNvSpPr>
            <a:spLocks noGrp="1"/>
          </p:cNvSpPr>
          <p:nvPr>
            <p:ph idx="1"/>
          </p:nvPr>
        </p:nvSpPr>
        <p:spPr>
          <a:xfrm>
            <a:off x="2621348" y="1600200"/>
            <a:ext cx="6065452" cy="4970463"/>
          </a:xfrm>
        </p:spPr>
        <p:txBody>
          <a:bodyPr>
            <a:normAutofit fontScale="77500" lnSpcReduction="20000"/>
          </a:bodyPr>
          <a:lstStyle/>
          <a:p>
            <a:pPr marL="514350" indent="-514350">
              <a:lnSpc>
                <a:spcPct val="80000"/>
              </a:lnSpc>
              <a:buFont typeface="Arial" charset="0"/>
              <a:buAutoNum type="alphaLcParenR"/>
            </a:pPr>
            <a:r>
              <a:rPr lang="it-IT" sz="2200" dirty="0">
                <a:latin typeface="Calibri" charset="0"/>
              </a:rPr>
              <a:t>autoconsapevolezza culturale;</a:t>
            </a:r>
          </a:p>
          <a:p>
            <a:pPr marL="514350" indent="-514350">
              <a:lnSpc>
                <a:spcPct val="80000"/>
              </a:lnSpc>
              <a:buFont typeface="Arial" charset="0"/>
              <a:buNone/>
            </a:pPr>
            <a:endParaRPr lang="it-IT" sz="2200" dirty="0">
              <a:latin typeface="Calibri" charset="0"/>
            </a:endParaRPr>
          </a:p>
          <a:p>
            <a:pPr marL="514350" indent="-514350">
              <a:lnSpc>
                <a:spcPct val="80000"/>
              </a:lnSpc>
              <a:buFont typeface="Arial" charset="0"/>
              <a:buNone/>
            </a:pPr>
            <a:r>
              <a:rPr lang="it-IT" sz="2200" dirty="0">
                <a:latin typeface="Calibri" charset="0"/>
              </a:rPr>
              <a:t> b) comprensione del punto di vista </a:t>
            </a:r>
            <a:r>
              <a:rPr lang="it-IT" sz="2200" dirty="0" err="1">
                <a:latin typeface="Calibri" charset="0"/>
              </a:rPr>
              <a:t>dell</a:t>
            </a:r>
            <a:r>
              <a:rPr lang="ja-JP" altLang="it-IT" sz="2200" dirty="0">
                <a:latin typeface="Calibri" charset="0"/>
              </a:rPr>
              <a:t>’</a:t>
            </a:r>
            <a:r>
              <a:rPr lang="it-IT" sz="2200" dirty="0">
                <a:latin typeface="Calibri" charset="0"/>
              </a:rPr>
              <a:t>altro, dei suoi valori, norme e modi di vita; </a:t>
            </a:r>
          </a:p>
          <a:p>
            <a:pPr marL="514350" indent="-514350">
              <a:lnSpc>
                <a:spcPct val="80000"/>
              </a:lnSpc>
              <a:buFont typeface="Arial" charset="0"/>
              <a:buNone/>
            </a:pPr>
            <a:endParaRPr lang="it-IT" sz="2200" dirty="0">
              <a:latin typeface="Calibri" charset="0"/>
            </a:endParaRPr>
          </a:p>
          <a:p>
            <a:pPr marL="514350" indent="-514350">
              <a:lnSpc>
                <a:spcPct val="80000"/>
              </a:lnSpc>
              <a:buFont typeface="Arial" charset="0"/>
              <a:buNone/>
            </a:pPr>
            <a:r>
              <a:rPr lang="it-IT" sz="2200" dirty="0">
                <a:latin typeface="Calibri" charset="0"/>
              </a:rPr>
              <a:t>c) comprensione del ruolo esercitato dalla cultura di riferimento sul comportamento </a:t>
            </a:r>
            <a:r>
              <a:rPr lang="it-IT" sz="2200" dirty="0" err="1">
                <a:latin typeface="Calibri" charset="0"/>
              </a:rPr>
              <a:t>dell</a:t>
            </a:r>
            <a:r>
              <a:rPr lang="ja-JP" altLang="it-IT" sz="2200" dirty="0">
                <a:latin typeface="Calibri" charset="0"/>
              </a:rPr>
              <a:t>’</a:t>
            </a:r>
            <a:r>
              <a:rPr lang="it-IT" sz="2200" dirty="0">
                <a:latin typeface="Calibri" charset="0"/>
              </a:rPr>
              <a:t>individuo e sui suoi processi comunicativi;</a:t>
            </a:r>
          </a:p>
          <a:p>
            <a:pPr marL="514350" indent="-514350">
              <a:lnSpc>
                <a:spcPct val="80000"/>
              </a:lnSpc>
              <a:buFont typeface="Arial" charset="0"/>
              <a:buNone/>
            </a:pPr>
            <a:endParaRPr lang="it-IT" sz="2200" dirty="0">
              <a:latin typeface="Calibri" charset="0"/>
            </a:endParaRPr>
          </a:p>
          <a:p>
            <a:pPr marL="514350" indent="-514350">
              <a:lnSpc>
                <a:spcPct val="80000"/>
              </a:lnSpc>
              <a:buFont typeface="Arial" charset="0"/>
              <a:buNone/>
            </a:pPr>
            <a:r>
              <a:rPr lang="it-IT" sz="2200" dirty="0">
                <a:latin typeface="Calibri" charset="0"/>
              </a:rPr>
              <a:t> d) comprensione dei contesti storici, politici e religiosi;</a:t>
            </a:r>
          </a:p>
          <a:p>
            <a:pPr marL="514350" indent="-514350">
              <a:lnSpc>
                <a:spcPct val="80000"/>
              </a:lnSpc>
              <a:buFont typeface="Arial" charset="0"/>
              <a:buNone/>
            </a:pPr>
            <a:endParaRPr lang="it-IT" sz="2200" dirty="0">
              <a:latin typeface="Calibri" charset="0"/>
            </a:endParaRPr>
          </a:p>
          <a:p>
            <a:pPr marL="514350" indent="-514350">
              <a:lnSpc>
                <a:spcPct val="80000"/>
              </a:lnSpc>
              <a:buFont typeface="Arial" charset="0"/>
              <a:buNone/>
            </a:pPr>
            <a:r>
              <a:rPr lang="it-IT" sz="2200" dirty="0">
                <a:latin typeface="Calibri" charset="0"/>
              </a:rPr>
              <a:t> e) consapevolezza sociolinguistica concernente il rapporto esistente tra linguaggio e significato nel contesto sociale.</a:t>
            </a:r>
          </a:p>
          <a:p>
            <a:pPr marL="514350" indent="-514350" algn="ctr">
              <a:lnSpc>
                <a:spcPct val="80000"/>
              </a:lnSpc>
              <a:buFont typeface="Arial" charset="0"/>
              <a:buNone/>
            </a:pPr>
            <a:r>
              <a:rPr lang="it-IT" sz="1200" dirty="0">
                <a:latin typeface="Calibri" charset="0"/>
              </a:rPr>
              <a:t>(</a:t>
            </a:r>
            <a:r>
              <a:rPr lang="it-IT" sz="1200" dirty="0" err="1">
                <a:latin typeface="Calibri" charset="0"/>
              </a:rPr>
              <a:t>Deardoff</a:t>
            </a:r>
            <a:r>
              <a:rPr lang="it-IT" sz="1200" dirty="0">
                <a:latin typeface="Calibri" charset="0"/>
              </a:rPr>
              <a:t>, 2004, 2006, 2011)</a:t>
            </a:r>
          </a:p>
          <a:p>
            <a:pPr marL="514350" indent="-514350">
              <a:lnSpc>
                <a:spcPct val="80000"/>
              </a:lnSpc>
            </a:pPr>
            <a:endParaRPr lang="it-IT" sz="2200" dirty="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567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Segnaposto contenuto 4" descr="imgres.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7001" b="17001"/>
          <a:stretch>
            <a:fillRect/>
          </a:stretch>
        </p:blipFill>
        <p:spPr/>
      </p:pic>
      <p:pic>
        <p:nvPicPr>
          <p:cNvPr id="27651" name="Immagine 5" descr="foto_1326188038.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9063" y="-1506538"/>
            <a:ext cx="9263063" cy="93472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355135"/>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429000" y="338667"/>
            <a:ext cx="4948238" cy="728133"/>
          </a:xfrm>
        </p:spPr>
        <p:txBody>
          <a:bodyPr/>
          <a:lstStyle/>
          <a:p>
            <a:r>
              <a:rPr lang="it-IT" dirty="0" smtClean="0"/>
              <a:t>CONOSCENZE</a:t>
            </a:r>
            <a:endParaRPr lang="it-IT" dirty="0"/>
          </a:p>
        </p:txBody>
      </p:sp>
      <p:sp>
        <p:nvSpPr>
          <p:cNvPr id="3" name="Segnaposto contenuto 2"/>
          <p:cNvSpPr>
            <a:spLocks noGrp="1"/>
          </p:cNvSpPr>
          <p:nvPr>
            <p:ph idx="1"/>
          </p:nvPr>
        </p:nvSpPr>
        <p:spPr>
          <a:xfrm>
            <a:off x="2167467" y="1354667"/>
            <a:ext cx="6570133" cy="5130800"/>
          </a:xfrm>
        </p:spPr>
        <p:txBody>
          <a:bodyPr>
            <a:normAutofit fontScale="70000" lnSpcReduction="20000"/>
          </a:bodyPr>
          <a:lstStyle/>
          <a:p>
            <a:r>
              <a:rPr lang="it-IT" dirty="0" smtClean="0"/>
              <a:t>DEI SISTEMI CULTURALI</a:t>
            </a:r>
          </a:p>
          <a:p>
            <a:pPr marL="0" indent="0">
              <a:buNone/>
            </a:pPr>
            <a:endParaRPr lang="it-IT" dirty="0" smtClean="0"/>
          </a:p>
          <a:p>
            <a:r>
              <a:rPr lang="it-IT" dirty="0" smtClean="0"/>
              <a:t>DEI SISTEMI DI VALORE</a:t>
            </a:r>
          </a:p>
          <a:p>
            <a:pPr marL="0" indent="0">
              <a:buNone/>
            </a:pPr>
            <a:endParaRPr lang="it-IT" dirty="0" smtClean="0"/>
          </a:p>
          <a:p>
            <a:r>
              <a:rPr lang="it-IT" dirty="0" smtClean="0"/>
              <a:t>DEI DIVERSI STILI COMUNICATIVI</a:t>
            </a:r>
          </a:p>
          <a:p>
            <a:pPr marL="0" indent="0">
              <a:buNone/>
            </a:pPr>
            <a:endParaRPr lang="it-IT" dirty="0" smtClean="0"/>
          </a:p>
          <a:p>
            <a:r>
              <a:rPr lang="it-IT" dirty="0" smtClean="0"/>
              <a:t>PROFESSIONALI:</a:t>
            </a:r>
          </a:p>
          <a:p>
            <a:pPr marL="0" indent="0">
              <a:buNone/>
            </a:pPr>
            <a:endParaRPr lang="it-IT" dirty="0" smtClean="0"/>
          </a:p>
          <a:p>
            <a:pPr marL="0" indent="0">
              <a:buNone/>
            </a:pPr>
            <a:r>
              <a:rPr lang="it-IT" dirty="0"/>
              <a:t> </a:t>
            </a:r>
            <a:r>
              <a:rPr lang="it-IT" dirty="0" smtClean="0"/>
              <a:t>	- normativa</a:t>
            </a:r>
          </a:p>
          <a:p>
            <a:pPr marL="0" indent="0">
              <a:buNone/>
            </a:pPr>
            <a:r>
              <a:rPr lang="it-IT" dirty="0"/>
              <a:t>	</a:t>
            </a:r>
            <a:r>
              <a:rPr lang="it-IT" dirty="0" smtClean="0"/>
              <a:t>- metodologico-didattica</a:t>
            </a:r>
          </a:p>
          <a:p>
            <a:pPr marL="0" indent="0">
              <a:buNone/>
            </a:pPr>
            <a:r>
              <a:rPr lang="it-IT" dirty="0"/>
              <a:t>	</a:t>
            </a:r>
            <a:r>
              <a:rPr lang="it-IT" dirty="0" smtClean="0"/>
              <a:t>- disciplinare</a:t>
            </a:r>
          </a:p>
          <a:p>
            <a:pPr marL="0" indent="0">
              <a:buNone/>
            </a:pPr>
            <a:r>
              <a:rPr lang="it-IT" dirty="0"/>
              <a:t>	</a:t>
            </a:r>
            <a:r>
              <a:rPr lang="it-IT" dirty="0" smtClean="0"/>
              <a:t>- pedagogico-relazionale</a:t>
            </a:r>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9772293"/>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2997200" y="355600"/>
            <a:ext cx="5380038" cy="846667"/>
          </a:xfrm>
        </p:spPr>
        <p:txBody>
          <a:bodyPr/>
          <a:lstStyle/>
          <a:p>
            <a:r>
              <a:rPr lang="it-IT" dirty="0" smtClean="0"/>
              <a:t>ABILITA’</a:t>
            </a:r>
            <a:endParaRPr lang="it-IT" dirty="0"/>
          </a:p>
        </p:txBody>
      </p:sp>
      <p:sp>
        <p:nvSpPr>
          <p:cNvPr id="3" name="Segnaposto contenuto 2"/>
          <p:cNvSpPr>
            <a:spLocks noGrp="1"/>
          </p:cNvSpPr>
          <p:nvPr>
            <p:ph idx="1"/>
          </p:nvPr>
        </p:nvSpPr>
        <p:spPr>
          <a:xfrm>
            <a:off x="2658533" y="1572768"/>
            <a:ext cx="5717069" cy="4553395"/>
          </a:xfrm>
        </p:spPr>
        <p:txBody>
          <a:bodyPr>
            <a:normAutofit fontScale="92500"/>
          </a:bodyPr>
          <a:lstStyle/>
          <a:p>
            <a:r>
              <a:rPr lang="it-IT" dirty="0" smtClean="0"/>
              <a:t>Comprendere il punto di vista dell’altro dei suoi valori e modi di vita</a:t>
            </a:r>
          </a:p>
          <a:p>
            <a:r>
              <a:rPr lang="it-IT" dirty="0" smtClean="0"/>
              <a:t>Comprendere i contesti storici, politici e religiosi</a:t>
            </a:r>
          </a:p>
          <a:p>
            <a:r>
              <a:rPr lang="it-IT" dirty="0" smtClean="0"/>
              <a:t>Praticare il decentramento</a:t>
            </a:r>
          </a:p>
          <a:p>
            <a:r>
              <a:rPr lang="it-IT" dirty="0" smtClean="0"/>
              <a:t>Sospendere il giudizio</a:t>
            </a:r>
          </a:p>
          <a:p>
            <a:r>
              <a:rPr lang="it-IT" dirty="0" smtClean="0"/>
              <a:t>Saper Osservare ed Ascoltare</a:t>
            </a:r>
          </a:p>
          <a:p>
            <a:r>
              <a:rPr lang="it-IT" dirty="0" smtClean="0"/>
              <a:t>Saper Riflettere</a:t>
            </a:r>
          </a:p>
          <a:p>
            <a:r>
              <a:rPr lang="it-IT" smtClean="0"/>
              <a:t>Saper Collaborare</a:t>
            </a:r>
            <a:endParaRPr lang="it-IT" dirty="0" smtClean="0"/>
          </a:p>
          <a:p>
            <a:r>
              <a:rPr lang="it-IT" dirty="0" smtClean="0"/>
              <a:t>Saper comunicare in modo appropriato ed efficace</a:t>
            </a:r>
          </a:p>
          <a:p>
            <a:r>
              <a:rPr lang="it-IT" dirty="0" smtClean="0"/>
              <a:t>Saper gestire i conflitti</a:t>
            </a:r>
          </a:p>
          <a:p>
            <a:endParaRPr lang="it-IT" dirty="0" smtClean="0"/>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8044143"/>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ATTITUDINI/ TRATTI</a:t>
            </a:r>
            <a:endParaRPr lang="it-IT" dirty="0"/>
          </a:p>
        </p:txBody>
      </p:sp>
      <p:sp>
        <p:nvSpPr>
          <p:cNvPr id="4" name="Segnaposto testo 3"/>
          <p:cNvSpPr>
            <a:spLocks noGrp="1"/>
          </p:cNvSpPr>
          <p:nvPr>
            <p:ph type="body" idx="1"/>
          </p:nvPr>
        </p:nvSpPr>
        <p:spPr/>
        <p:txBody>
          <a:bodyPr>
            <a:normAutofit fontScale="70000" lnSpcReduction="20000"/>
          </a:bodyPr>
          <a:lstStyle/>
          <a:p>
            <a:r>
              <a:rPr lang="it-IT" dirty="0" smtClean="0"/>
              <a:t>Attitudini</a:t>
            </a:r>
            <a:endParaRPr lang="it-IT" dirty="0"/>
          </a:p>
        </p:txBody>
      </p:sp>
      <p:sp>
        <p:nvSpPr>
          <p:cNvPr id="3" name="Segnaposto contenuto 2"/>
          <p:cNvSpPr>
            <a:spLocks noGrp="1"/>
          </p:cNvSpPr>
          <p:nvPr>
            <p:ph sz="half" idx="2"/>
          </p:nvPr>
        </p:nvSpPr>
        <p:spPr/>
        <p:txBody>
          <a:bodyPr>
            <a:normAutofit fontScale="92500"/>
          </a:bodyPr>
          <a:lstStyle/>
          <a:p>
            <a:r>
              <a:rPr lang="it-IT" dirty="0" smtClean="0"/>
              <a:t>Empatia culturale</a:t>
            </a:r>
          </a:p>
          <a:p>
            <a:r>
              <a:rPr lang="it-IT" dirty="0" smtClean="0"/>
              <a:t>Orientamento relativista</a:t>
            </a:r>
          </a:p>
          <a:p>
            <a:r>
              <a:rPr lang="it-IT" dirty="0"/>
              <a:t>Rispetto per le altre culture</a:t>
            </a:r>
          </a:p>
          <a:p>
            <a:r>
              <a:rPr lang="it-IT" dirty="0" smtClean="0"/>
              <a:t>Riconoscimento dell’altro come persona</a:t>
            </a:r>
          </a:p>
          <a:p>
            <a:r>
              <a:rPr lang="it-IT" dirty="0" smtClean="0"/>
              <a:t>Rispetto e accettazione dell’altro</a:t>
            </a:r>
          </a:p>
          <a:p>
            <a:r>
              <a:rPr lang="it-IT" dirty="0" smtClean="0"/>
              <a:t>Attitudine </a:t>
            </a:r>
            <a:r>
              <a:rPr lang="it-IT" dirty="0"/>
              <a:t>a sospendere il </a:t>
            </a:r>
            <a:r>
              <a:rPr lang="it-IT" dirty="0" smtClean="0"/>
              <a:t>giudizio</a:t>
            </a:r>
          </a:p>
          <a:p>
            <a:r>
              <a:rPr lang="it-IT" dirty="0" smtClean="0"/>
              <a:t>Tolleranza </a:t>
            </a:r>
            <a:r>
              <a:rPr lang="it-IT" dirty="0"/>
              <a:t>per l’ambiguità</a:t>
            </a:r>
          </a:p>
          <a:p>
            <a:endParaRPr lang="it-IT" dirty="0" smtClean="0"/>
          </a:p>
          <a:p>
            <a:endParaRPr lang="it-IT" dirty="0"/>
          </a:p>
          <a:p>
            <a:endParaRPr lang="it-IT" dirty="0"/>
          </a:p>
        </p:txBody>
      </p:sp>
      <p:sp>
        <p:nvSpPr>
          <p:cNvPr id="5" name="Segnaposto testo 4"/>
          <p:cNvSpPr>
            <a:spLocks noGrp="1"/>
          </p:cNvSpPr>
          <p:nvPr>
            <p:ph type="body" sz="quarter" idx="3"/>
          </p:nvPr>
        </p:nvSpPr>
        <p:spPr/>
        <p:txBody>
          <a:bodyPr>
            <a:normAutofit fontScale="70000" lnSpcReduction="20000"/>
          </a:bodyPr>
          <a:lstStyle/>
          <a:p>
            <a:r>
              <a:rPr lang="it-IT" dirty="0" smtClean="0"/>
              <a:t>Tratti di personalità</a:t>
            </a:r>
            <a:endParaRPr lang="it-IT" dirty="0"/>
          </a:p>
        </p:txBody>
      </p:sp>
      <p:sp>
        <p:nvSpPr>
          <p:cNvPr id="6" name="Segnaposto contenuto 5"/>
          <p:cNvSpPr>
            <a:spLocks noGrp="1"/>
          </p:cNvSpPr>
          <p:nvPr>
            <p:ph sz="quarter" idx="4"/>
          </p:nvPr>
        </p:nvSpPr>
        <p:spPr/>
        <p:txBody>
          <a:bodyPr/>
          <a:lstStyle/>
          <a:p>
            <a:r>
              <a:rPr lang="it-IT" dirty="0"/>
              <a:t>Pazienza</a:t>
            </a:r>
          </a:p>
          <a:p>
            <a:r>
              <a:rPr lang="it-IT" dirty="0" smtClean="0"/>
              <a:t>Rispetto</a:t>
            </a:r>
          </a:p>
          <a:p>
            <a:r>
              <a:rPr lang="it-IT" dirty="0" smtClean="0"/>
              <a:t>Gentilezza</a:t>
            </a:r>
            <a:endParaRPr lang="it-IT" dirty="0"/>
          </a:p>
          <a:p>
            <a:r>
              <a:rPr lang="it-IT" dirty="0"/>
              <a:t>Autostima</a:t>
            </a:r>
          </a:p>
          <a:p>
            <a:r>
              <a:rPr lang="it-IT" dirty="0" smtClean="0"/>
              <a:t>Flessibilità</a:t>
            </a:r>
          </a:p>
          <a:p>
            <a:r>
              <a:rPr lang="it-IT" dirty="0" smtClean="0"/>
              <a:t>Humour</a:t>
            </a:r>
            <a:endParaRPr lang="it-IT" dirty="0"/>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8476926"/>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23912"/>
          </a:xfrm>
        </p:spPr>
        <p:txBody>
          <a:bodyPr>
            <a:normAutofit/>
          </a:bodyPr>
          <a:lstStyle/>
          <a:p>
            <a:r>
              <a:rPr lang="it-IT" sz="4000">
                <a:latin typeface="Calibri" charset="0"/>
              </a:rPr>
              <a:t>Per poter sviluppare l</a:t>
            </a:r>
            <a:r>
              <a:rPr lang="ja-JP" altLang="it-IT" sz="4000">
                <a:latin typeface="Calibri" charset="0"/>
              </a:rPr>
              <a:t>’</a:t>
            </a:r>
            <a:r>
              <a:rPr lang="it-IT" sz="4000">
                <a:latin typeface="Calibri" charset="0"/>
              </a:rPr>
              <a:t>ICC è necessario</a:t>
            </a:r>
          </a:p>
        </p:txBody>
      </p:sp>
      <p:sp>
        <p:nvSpPr>
          <p:cNvPr id="3" name="Segnaposto contenuto 2"/>
          <p:cNvSpPr>
            <a:spLocks noGrp="1"/>
          </p:cNvSpPr>
          <p:nvPr>
            <p:ph idx="1"/>
          </p:nvPr>
        </p:nvSpPr>
        <p:spPr>
          <a:xfrm>
            <a:off x="2235200" y="1417638"/>
            <a:ext cx="6451600" cy="5153025"/>
          </a:xfrm>
        </p:spPr>
        <p:txBody>
          <a:bodyPr>
            <a:normAutofit fontScale="92500" lnSpcReduction="20000"/>
          </a:bodyPr>
          <a:lstStyle/>
          <a:p>
            <a:pPr marL="0" indent="0">
              <a:lnSpc>
                <a:spcPct val="90000"/>
              </a:lnSpc>
              <a:buFont typeface="Arial" charset="0"/>
              <a:buNone/>
            </a:pPr>
            <a:r>
              <a:rPr lang="en-GB" sz="3000" dirty="0">
                <a:latin typeface="Calibri" charset="0"/>
              </a:rPr>
              <a:t> a) </a:t>
            </a:r>
            <a:r>
              <a:rPr lang="it-IT" sz="3000" dirty="0">
                <a:latin typeface="Calibri" charset="0"/>
              </a:rPr>
              <a:t>essere esposti a diverse visioni del mondo e nutrire il desiderio di conoscerle;</a:t>
            </a:r>
          </a:p>
          <a:p>
            <a:pPr marL="0" indent="0">
              <a:lnSpc>
                <a:spcPct val="90000"/>
              </a:lnSpc>
              <a:buFont typeface="Arial" charset="0"/>
              <a:buNone/>
            </a:pPr>
            <a:endParaRPr lang="it-IT" sz="3000" dirty="0">
              <a:latin typeface="Calibri" charset="0"/>
            </a:endParaRPr>
          </a:p>
          <a:p>
            <a:pPr marL="0" indent="0">
              <a:lnSpc>
                <a:spcPct val="90000"/>
              </a:lnSpc>
              <a:buFont typeface="Arial" charset="0"/>
              <a:buNone/>
            </a:pPr>
            <a:r>
              <a:rPr lang="en-GB" sz="3000" dirty="0">
                <a:latin typeface="Calibri" charset="0"/>
              </a:rPr>
              <a:t> b)</a:t>
            </a:r>
            <a:r>
              <a:rPr lang="it-IT" sz="3000" dirty="0">
                <a:latin typeface="Calibri" charset="0"/>
              </a:rPr>
              <a:t> saper mettersi nei panni </a:t>
            </a:r>
            <a:r>
              <a:rPr lang="it-IT" sz="3000" dirty="0" err="1">
                <a:latin typeface="Calibri" charset="0"/>
              </a:rPr>
              <a:t>dell</a:t>
            </a:r>
            <a:r>
              <a:rPr lang="ja-JP" altLang="it-IT" sz="3000" dirty="0">
                <a:latin typeface="Calibri" charset="0"/>
              </a:rPr>
              <a:t>’</a:t>
            </a:r>
            <a:r>
              <a:rPr lang="it-IT" sz="3000" dirty="0">
                <a:latin typeface="Calibri" charset="0"/>
              </a:rPr>
              <a:t>altro;</a:t>
            </a:r>
            <a:r>
              <a:rPr lang="en-GB" sz="3000" dirty="0">
                <a:latin typeface="Calibri" charset="0"/>
              </a:rPr>
              <a:t> </a:t>
            </a:r>
          </a:p>
          <a:p>
            <a:pPr marL="0" indent="0">
              <a:lnSpc>
                <a:spcPct val="90000"/>
              </a:lnSpc>
              <a:buFont typeface="Arial" charset="0"/>
              <a:buNone/>
            </a:pPr>
            <a:endParaRPr lang="en-GB" sz="3000" dirty="0">
              <a:latin typeface="Calibri" charset="0"/>
            </a:endParaRPr>
          </a:p>
          <a:p>
            <a:pPr marL="0" indent="0">
              <a:lnSpc>
                <a:spcPct val="90000"/>
              </a:lnSpc>
              <a:buFont typeface="Arial" charset="0"/>
              <a:buNone/>
            </a:pPr>
            <a:r>
              <a:rPr lang="en-GB" sz="3000" dirty="0">
                <a:latin typeface="Calibri" charset="0"/>
              </a:rPr>
              <a:t>c) </a:t>
            </a:r>
            <a:r>
              <a:rPr lang="it-IT" sz="3000" dirty="0">
                <a:latin typeface="Calibri" charset="0"/>
              </a:rPr>
              <a:t>praticare l</a:t>
            </a:r>
            <a:r>
              <a:rPr lang="ja-JP" altLang="it-IT" sz="3000" dirty="0">
                <a:latin typeface="Calibri" charset="0"/>
              </a:rPr>
              <a:t>’</a:t>
            </a:r>
            <a:r>
              <a:rPr lang="it-IT" sz="3000" dirty="0">
                <a:latin typeface="Calibri" charset="0"/>
              </a:rPr>
              <a:t>ascolto attivo;</a:t>
            </a:r>
            <a:r>
              <a:rPr lang="en-GB" sz="3000" dirty="0">
                <a:latin typeface="Calibri" charset="0"/>
              </a:rPr>
              <a:t> </a:t>
            </a:r>
          </a:p>
          <a:p>
            <a:pPr marL="0" indent="0">
              <a:lnSpc>
                <a:spcPct val="90000"/>
              </a:lnSpc>
              <a:buFont typeface="Arial" charset="0"/>
              <a:buNone/>
            </a:pPr>
            <a:endParaRPr lang="en-GB" sz="3000" dirty="0">
              <a:latin typeface="Calibri" charset="0"/>
            </a:endParaRPr>
          </a:p>
          <a:p>
            <a:pPr marL="0" indent="0">
              <a:lnSpc>
                <a:spcPct val="90000"/>
              </a:lnSpc>
              <a:buFont typeface="Arial" charset="0"/>
              <a:buNone/>
            </a:pPr>
            <a:r>
              <a:rPr lang="en-GB" sz="3000" dirty="0">
                <a:latin typeface="Calibri" charset="0"/>
              </a:rPr>
              <a:t>d) r</a:t>
            </a:r>
            <a:r>
              <a:rPr lang="it-IT" sz="3000" dirty="0" err="1">
                <a:latin typeface="Calibri" charset="0"/>
              </a:rPr>
              <a:t>icercare</a:t>
            </a:r>
            <a:r>
              <a:rPr lang="it-IT" sz="3000" dirty="0">
                <a:latin typeface="Calibri" charset="0"/>
              </a:rPr>
              <a:t> costantemente il </a:t>
            </a:r>
            <a:r>
              <a:rPr lang="it-IT" sz="3000" i="1" dirty="0">
                <a:latin typeface="Calibri" charset="0"/>
              </a:rPr>
              <a:t>feed-back</a:t>
            </a:r>
            <a:r>
              <a:rPr lang="it-IT" sz="3000" dirty="0">
                <a:latin typeface="Calibri" charset="0"/>
              </a:rPr>
              <a:t> </a:t>
            </a:r>
            <a:r>
              <a:rPr lang="it-IT" sz="3000" dirty="0" err="1">
                <a:latin typeface="Calibri" charset="0"/>
              </a:rPr>
              <a:t>dell</a:t>
            </a:r>
            <a:r>
              <a:rPr lang="ja-JP" altLang="it-IT" sz="3000" dirty="0">
                <a:latin typeface="Calibri" charset="0"/>
              </a:rPr>
              <a:t>’</a:t>
            </a:r>
            <a:r>
              <a:rPr lang="it-IT" sz="3000" dirty="0">
                <a:latin typeface="Calibri" charset="0"/>
              </a:rPr>
              <a:t>interlocutore </a:t>
            </a:r>
          </a:p>
          <a:p>
            <a:pPr marL="0" indent="0" algn="ctr">
              <a:lnSpc>
                <a:spcPct val="90000"/>
              </a:lnSpc>
              <a:buFont typeface="Arial" charset="0"/>
              <a:buNone/>
            </a:pPr>
            <a:r>
              <a:rPr lang="it-IT" sz="3000" dirty="0">
                <a:latin typeface="Calibri" charset="0"/>
              </a:rPr>
              <a:t>(</a:t>
            </a:r>
            <a:r>
              <a:rPr lang="it-IT" sz="3000" dirty="0" err="1">
                <a:latin typeface="Calibri" charset="0"/>
              </a:rPr>
              <a:t>Arasaratnam</a:t>
            </a:r>
            <a:r>
              <a:rPr lang="it-IT" sz="3000" dirty="0">
                <a:latin typeface="Calibri" charset="0"/>
              </a:rPr>
              <a:t>, 2012)</a:t>
            </a:r>
          </a:p>
          <a:p>
            <a:pPr marL="0" indent="0">
              <a:lnSpc>
                <a:spcPct val="90000"/>
              </a:lnSpc>
            </a:pPr>
            <a:endParaRPr lang="it-IT" sz="3000" dirty="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405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COSTRUTTO di COMPETENZA</a:t>
            </a:r>
            <a:endParaRPr lang="it-IT" dirty="0"/>
          </a:p>
        </p:txBody>
      </p:sp>
      <p:sp>
        <p:nvSpPr>
          <p:cNvPr id="7" name="Segnaposto contenuto 6"/>
          <p:cNvSpPr>
            <a:spLocks noGrp="1"/>
          </p:cNvSpPr>
          <p:nvPr>
            <p:ph idx="1"/>
          </p:nvPr>
        </p:nvSpPr>
        <p:spPr/>
        <p:txBody>
          <a:bodyPr>
            <a:normAutofit/>
          </a:bodyPr>
          <a:lstStyle/>
          <a:p>
            <a:r>
              <a:rPr lang="it-IT" i="1" dirty="0" err="1"/>
              <a:t>Competence</a:t>
            </a:r>
            <a:r>
              <a:rPr lang="it-IT" i="1" dirty="0"/>
              <a:t> </a:t>
            </a:r>
            <a:r>
              <a:rPr lang="it-IT" i="1" dirty="0" err="1"/>
              <a:t>is</a:t>
            </a:r>
            <a:r>
              <a:rPr lang="it-IT" i="1" dirty="0"/>
              <a:t> </a:t>
            </a:r>
            <a:r>
              <a:rPr lang="it-IT" i="1" dirty="0" smtClean="0"/>
              <a:t>a</a:t>
            </a:r>
          </a:p>
          <a:p>
            <a:pPr marL="0" indent="0">
              <a:buNone/>
            </a:pPr>
            <a:endParaRPr lang="it-IT" i="1" dirty="0"/>
          </a:p>
          <a:p>
            <a:pPr marL="0" indent="0" algn="ctr">
              <a:buNone/>
            </a:pPr>
            <a:r>
              <a:rPr lang="it-IT" i="1" dirty="0" smtClean="0"/>
              <a:t> </a:t>
            </a:r>
            <a:r>
              <a:rPr lang="it-IT" i="1" dirty="0"/>
              <a:t>“ </a:t>
            </a:r>
            <a:r>
              <a:rPr lang="it-IT" i="1" dirty="0" err="1"/>
              <a:t>Complex</a:t>
            </a:r>
            <a:r>
              <a:rPr lang="it-IT" i="1" dirty="0"/>
              <a:t> </a:t>
            </a:r>
            <a:r>
              <a:rPr lang="it-IT" i="1" dirty="0" err="1"/>
              <a:t>ability</a:t>
            </a:r>
            <a:r>
              <a:rPr lang="it-IT" i="1" dirty="0" smtClean="0"/>
              <a:t>…</a:t>
            </a:r>
          </a:p>
          <a:p>
            <a:pPr marL="0" indent="0" algn="ctr">
              <a:buNone/>
            </a:pPr>
            <a:r>
              <a:rPr lang="it-IT" i="1" dirty="0" smtClean="0"/>
              <a:t> </a:t>
            </a:r>
            <a:r>
              <a:rPr lang="it-IT" i="1" dirty="0" err="1"/>
              <a:t>that</a:t>
            </a:r>
            <a:r>
              <a:rPr lang="it-IT" i="1" dirty="0"/>
              <a:t>… (</a:t>
            </a:r>
            <a:r>
              <a:rPr lang="it-IT" i="1" dirty="0" err="1"/>
              <a:t>is</a:t>
            </a:r>
            <a:r>
              <a:rPr lang="it-IT" i="1" dirty="0"/>
              <a:t>) </a:t>
            </a:r>
            <a:r>
              <a:rPr lang="it-IT" i="1" dirty="0" err="1"/>
              <a:t>closely</a:t>
            </a:r>
            <a:r>
              <a:rPr lang="it-IT" i="1" dirty="0"/>
              <a:t> </a:t>
            </a:r>
            <a:r>
              <a:rPr lang="it-IT" i="1" dirty="0" err="1"/>
              <a:t>related</a:t>
            </a:r>
            <a:r>
              <a:rPr lang="it-IT" i="1" dirty="0"/>
              <a:t> to </a:t>
            </a:r>
            <a:r>
              <a:rPr lang="it-IT" i="1" dirty="0" smtClean="0"/>
              <a:t>performance</a:t>
            </a:r>
          </a:p>
          <a:p>
            <a:pPr marL="0" indent="0" algn="ctr">
              <a:buNone/>
            </a:pPr>
            <a:r>
              <a:rPr lang="it-IT" i="1" dirty="0" smtClean="0"/>
              <a:t> </a:t>
            </a:r>
            <a:r>
              <a:rPr lang="it-IT" i="1" dirty="0"/>
              <a:t>in </a:t>
            </a:r>
            <a:r>
              <a:rPr lang="it-IT" i="1" dirty="0" err="1"/>
              <a:t>real</a:t>
            </a:r>
            <a:r>
              <a:rPr lang="it-IT" i="1" dirty="0"/>
              <a:t> life </a:t>
            </a:r>
            <a:r>
              <a:rPr lang="it-IT" i="1" dirty="0" err="1" smtClean="0"/>
              <a:t>situations</a:t>
            </a:r>
            <a:r>
              <a:rPr lang="it-IT" i="1" dirty="0" smtClean="0"/>
              <a:t>” </a:t>
            </a:r>
          </a:p>
          <a:p>
            <a:pPr marL="0" indent="0">
              <a:buNone/>
            </a:pPr>
            <a:r>
              <a:rPr lang="it-IT" i="1" dirty="0" smtClean="0"/>
              <a:t>(</a:t>
            </a:r>
            <a:r>
              <a:rPr lang="it-IT" i="1" dirty="0" err="1"/>
              <a:t>Hartig</a:t>
            </a:r>
            <a:r>
              <a:rPr lang="it-IT" i="1" dirty="0"/>
              <a:t>, </a:t>
            </a:r>
            <a:r>
              <a:rPr lang="it-IT" i="1" dirty="0" err="1"/>
              <a:t>Klieme</a:t>
            </a:r>
            <a:r>
              <a:rPr lang="it-IT" i="1" dirty="0"/>
              <a:t> &amp; </a:t>
            </a:r>
            <a:r>
              <a:rPr lang="it-IT" i="1" dirty="0" err="1"/>
              <a:t>Leutner</a:t>
            </a:r>
            <a:r>
              <a:rPr lang="it-IT" i="1" dirty="0"/>
              <a:t>, 2008, p. v)</a:t>
            </a:r>
            <a:endParaRPr lang="it-IT" dirty="0"/>
          </a:p>
          <a:p>
            <a:pPr marL="0" indent="0">
              <a:buNone/>
            </a:pPr>
            <a:r>
              <a:rPr lang="it-IT" dirty="0"/>
              <a:t> </a:t>
            </a: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9026033"/>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2087" y="685800"/>
            <a:ext cx="8395904" cy="886968"/>
          </a:xfrm>
        </p:spPr>
        <p:txBody>
          <a:bodyPr/>
          <a:lstStyle/>
          <a:p>
            <a:r>
              <a:rPr lang="it-IT" sz="4000" dirty="0" smtClean="0"/>
              <a:t>AWARENESS/SELF-REFLECTION</a:t>
            </a:r>
            <a:br>
              <a:rPr lang="it-IT" sz="4000" dirty="0" smtClean="0"/>
            </a:br>
            <a:r>
              <a:rPr lang="it-IT" sz="4000" dirty="0" smtClean="0"/>
              <a:t>per un docente</a:t>
            </a:r>
            <a:endParaRPr lang="it-IT" sz="4000" dirty="0"/>
          </a:p>
        </p:txBody>
      </p:sp>
      <p:sp>
        <p:nvSpPr>
          <p:cNvPr id="3" name="Segnaposto contenuto 2"/>
          <p:cNvSpPr>
            <a:spLocks noGrp="1"/>
          </p:cNvSpPr>
          <p:nvPr>
            <p:ph idx="1"/>
          </p:nvPr>
        </p:nvSpPr>
        <p:spPr>
          <a:xfrm>
            <a:off x="2448588" y="2020888"/>
            <a:ext cx="5928649" cy="4105275"/>
          </a:xfrm>
        </p:spPr>
        <p:txBody>
          <a:bodyPr/>
          <a:lstStyle/>
          <a:p>
            <a:r>
              <a:rPr lang="it-IT" dirty="0" smtClean="0"/>
              <a:t>AUTOCONSAPEVOLEZZA CIRCA: </a:t>
            </a:r>
          </a:p>
          <a:p>
            <a:pPr marL="400050" indent="-400050">
              <a:buFont typeface="+mj-lt"/>
              <a:buAutoNum type="romanUcPeriod"/>
            </a:pPr>
            <a:r>
              <a:rPr lang="it-IT" dirty="0" smtClean="0"/>
              <a:t>LA PROPRIA CULTURA -CULTURAL FRAMES</a:t>
            </a:r>
          </a:p>
          <a:p>
            <a:pPr marL="400050" indent="-400050">
              <a:buFont typeface="+mj-lt"/>
              <a:buAutoNum type="romanUcPeriod"/>
            </a:pPr>
            <a:r>
              <a:rPr lang="it-IT" dirty="0" smtClean="0"/>
              <a:t> </a:t>
            </a:r>
            <a:r>
              <a:rPr lang="it-IT" dirty="0"/>
              <a:t>RAPPORTO ESISTENTE TRA LINGUAGGIO E SIGNIFICATO nel CONTESTO SOCIALE</a:t>
            </a:r>
          </a:p>
          <a:p>
            <a:pPr marL="400050" indent="-400050">
              <a:buFont typeface="+mj-lt"/>
              <a:buAutoNum type="romanUcPeriod"/>
            </a:pPr>
            <a:r>
              <a:rPr lang="it-IT" dirty="0"/>
              <a:t>IL SISTEMA DI PENSIERO/DECENTRAMENTO</a:t>
            </a:r>
          </a:p>
          <a:p>
            <a:pPr marL="400050" indent="-400050">
              <a:buFont typeface="+mj-lt"/>
              <a:buAutoNum type="romanUcPeriod"/>
            </a:pPr>
            <a:r>
              <a:rPr lang="it-IT" dirty="0" smtClean="0"/>
              <a:t>LE </a:t>
            </a:r>
            <a:r>
              <a:rPr lang="it-IT" dirty="0"/>
              <a:t>PROPRIE EMOZIONI E PREGIUDIZI </a:t>
            </a:r>
            <a:r>
              <a:rPr lang="it-IT" dirty="0" smtClean="0"/>
              <a:t> x RIDURLI/GESTIRLI</a:t>
            </a:r>
            <a:endParaRPr lang="it-IT" dirty="0"/>
          </a:p>
          <a:p>
            <a:pPr marL="400050" indent="-400050">
              <a:buFont typeface="+mj-lt"/>
              <a:buAutoNum type="romanUcPeriod"/>
            </a:pPr>
            <a:r>
              <a:rPr lang="it-IT" dirty="0" smtClean="0"/>
              <a:t>PROPRIO STILE COMUNICATIVO</a:t>
            </a:r>
          </a:p>
          <a:p>
            <a:pPr marL="400050" indent="-400050">
              <a:buFont typeface="+mj-lt"/>
              <a:buAutoNum type="romanUcPeriod"/>
            </a:pPr>
            <a:r>
              <a:rPr lang="it-IT" dirty="0" smtClean="0"/>
              <a:t>ACCETTARE LA COMPLESSITA’</a:t>
            </a: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983257"/>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14378" y="409738"/>
            <a:ext cx="7762860" cy="819477"/>
          </a:xfrm>
        </p:spPr>
        <p:txBody>
          <a:bodyPr>
            <a:normAutofit fontScale="90000"/>
          </a:bodyPr>
          <a:lstStyle/>
          <a:p>
            <a:r>
              <a:rPr lang="en-GB" sz="4000" i="1" dirty="0">
                <a:latin typeface="Calibri" charset="0"/>
              </a:rPr>
              <a:t>Development Model of Intercultural Sensitivity (DIMS)</a:t>
            </a:r>
            <a:r>
              <a:rPr lang="en-GB" sz="4000" b="1" i="1" dirty="0">
                <a:latin typeface="Calibri" charset="0"/>
              </a:rPr>
              <a:t> </a:t>
            </a:r>
            <a:r>
              <a:rPr lang="en-GB" sz="4000" i="1" dirty="0">
                <a:latin typeface="Calibri" charset="0"/>
              </a:rPr>
              <a:t>di M. J. Bennett</a:t>
            </a:r>
            <a:r>
              <a:rPr lang="it-IT" sz="4000" dirty="0">
                <a:latin typeface="Calibri" charset="0"/>
              </a:rPr>
              <a:t> </a:t>
            </a:r>
          </a:p>
        </p:txBody>
      </p:sp>
      <p:sp>
        <p:nvSpPr>
          <p:cNvPr id="3" name="Segnaposto contenuto 2"/>
          <p:cNvSpPr>
            <a:spLocks noGrp="1"/>
          </p:cNvSpPr>
          <p:nvPr>
            <p:ph idx="1"/>
          </p:nvPr>
        </p:nvSpPr>
        <p:spPr>
          <a:xfrm>
            <a:off x="2211763" y="1761876"/>
            <a:ext cx="6703637" cy="4834188"/>
          </a:xfrm>
        </p:spPr>
        <p:txBody>
          <a:bodyPr>
            <a:normAutofit lnSpcReduction="10000"/>
          </a:bodyPr>
          <a:lstStyle/>
          <a:p>
            <a:pPr marL="514350" indent="-514350">
              <a:lnSpc>
                <a:spcPct val="90000"/>
              </a:lnSpc>
              <a:buFont typeface="Arial" charset="0"/>
              <a:buAutoNum type="alphaLcPeriod"/>
            </a:pPr>
            <a:r>
              <a:rPr lang="it-IT" sz="2800" i="1" dirty="0">
                <a:latin typeface="Calibri" charset="0"/>
              </a:rPr>
              <a:t>Fase etnocentrica</a:t>
            </a:r>
          </a:p>
          <a:p>
            <a:pPr marL="514350" indent="-514350">
              <a:lnSpc>
                <a:spcPct val="90000"/>
              </a:lnSpc>
              <a:buFont typeface="Arial" charset="0"/>
              <a:buAutoNum type="arabicPeriod"/>
            </a:pPr>
            <a:r>
              <a:rPr lang="it-IT" sz="2800" dirty="0" err="1">
                <a:latin typeface="Calibri" charset="0"/>
              </a:rPr>
              <a:t>Denial</a:t>
            </a:r>
            <a:endParaRPr lang="it-IT" sz="2800" dirty="0">
              <a:latin typeface="Calibri" charset="0"/>
            </a:endParaRPr>
          </a:p>
          <a:p>
            <a:pPr marL="514350" indent="-514350">
              <a:lnSpc>
                <a:spcPct val="90000"/>
              </a:lnSpc>
              <a:buFont typeface="Arial" charset="0"/>
              <a:buAutoNum type="arabicPeriod"/>
            </a:pPr>
            <a:r>
              <a:rPr lang="it-IT" sz="2800" dirty="0">
                <a:latin typeface="Calibri" charset="0"/>
              </a:rPr>
              <a:t>Defense</a:t>
            </a:r>
          </a:p>
          <a:p>
            <a:pPr marL="514350" indent="-514350">
              <a:lnSpc>
                <a:spcPct val="90000"/>
              </a:lnSpc>
              <a:buFont typeface="Arial" charset="0"/>
              <a:buAutoNum type="arabicPeriod"/>
            </a:pPr>
            <a:r>
              <a:rPr lang="it-IT" sz="2800" dirty="0" err="1">
                <a:latin typeface="Calibri" charset="0"/>
              </a:rPr>
              <a:t>Minimization</a:t>
            </a:r>
            <a:endParaRPr lang="it-IT" sz="2800" dirty="0">
              <a:latin typeface="Calibri" charset="0"/>
            </a:endParaRPr>
          </a:p>
          <a:p>
            <a:pPr marL="514350" indent="-514350" algn="r">
              <a:lnSpc>
                <a:spcPct val="90000"/>
              </a:lnSpc>
              <a:buFont typeface="Arial" charset="0"/>
              <a:buAutoNum type="alphaLcPeriod"/>
            </a:pPr>
            <a:r>
              <a:rPr lang="it-IT" sz="2800" i="1" dirty="0">
                <a:latin typeface="Calibri" charset="0"/>
              </a:rPr>
              <a:t>Fase </a:t>
            </a:r>
            <a:r>
              <a:rPr lang="it-IT" sz="2800" i="1" dirty="0" err="1">
                <a:latin typeface="Calibri" charset="0"/>
              </a:rPr>
              <a:t>etnorelativa</a:t>
            </a:r>
            <a:endParaRPr lang="it-IT" sz="2800" i="1" dirty="0">
              <a:latin typeface="Calibri" charset="0"/>
            </a:endParaRPr>
          </a:p>
          <a:p>
            <a:pPr marL="514350" indent="-514350" algn="r">
              <a:lnSpc>
                <a:spcPct val="90000"/>
              </a:lnSpc>
              <a:buFont typeface="Arial" charset="0"/>
              <a:buAutoNum type="arabicPeriod"/>
            </a:pPr>
            <a:r>
              <a:rPr lang="it-IT" sz="2800" dirty="0" err="1">
                <a:latin typeface="Calibri" charset="0"/>
              </a:rPr>
              <a:t>Acceptance</a:t>
            </a:r>
            <a:endParaRPr lang="it-IT" sz="2800" dirty="0">
              <a:latin typeface="Calibri" charset="0"/>
            </a:endParaRPr>
          </a:p>
          <a:p>
            <a:pPr marL="514350" indent="-514350" algn="r">
              <a:lnSpc>
                <a:spcPct val="90000"/>
              </a:lnSpc>
              <a:buFont typeface="Arial" charset="0"/>
              <a:buAutoNum type="arabicPeriod"/>
            </a:pPr>
            <a:r>
              <a:rPr lang="it-IT" sz="2800" dirty="0">
                <a:latin typeface="Calibri" charset="0"/>
              </a:rPr>
              <a:t>Adaptation</a:t>
            </a:r>
          </a:p>
          <a:p>
            <a:pPr marL="514350" indent="-514350" algn="r">
              <a:lnSpc>
                <a:spcPct val="90000"/>
              </a:lnSpc>
              <a:buFont typeface="Arial" charset="0"/>
              <a:buAutoNum type="arabicPeriod"/>
            </a:pPr>
            <a:r>
              <a:rPr lang="it-IT" sz="2800" dirty="0">
                <a:latin typeface="Calibri" charset="0"/>
              </a:rPr>
              <a:t>Integration</a:t>
            </a:r>
          </a:p>
          <a:p>
            <a:pPr marL="514350" indent="-514350">
              <a:lnSpc>
                <a:spcPct val="90000"/>
              </a:lnSpc>
              <a:buFont typeface="Arial" charset="0"/>
              <a:buAutoNum type="arabicPeriod"/>
            </a:pPr>
            <a:endParaRPr lang="it-IT" sz="3000" dirty="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3262884"/>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86267" y="389467"/>
            <a:ext cx="8737600" cy="931333"/>
          </a:xfrm>
        </p:spPr>
        <p:txBody>
          <a:bodyPr/>
          <a:lstStyle/>
          <a:p>
            <a:r>
              <a:rPr lang="it-IT" dirty="0" smtClean="0"/>
              <a:t/>
            </a:r>
            <a:br>
              <a:rPr lang="it-IT" dirty="0" smtClean="0"/>
            </a:br>
            <a:r>
              <a:rPr lang="it-IT" dirty="0" smtClean="0"/>
              <a:t> PRATICHE di INSEGNAMENTO </a:t>
            </a:r>
            <a:br>
              <a:rPr lang="it-IT" dirty="0" smtClean="0"/>
            </a:br>
            <a:r>
              <a:rPr lang="it-IT" dirty="0" smtClean="0"/>
              <a:t>e </a:t>
            </a:r>
            <a:r>
              <a:rPr lang="it-IT" dirty="0"/>
              <a:t>DIVERSITA’ CULTURALE- </a:t>
            </a:r>
            <a:r>
              <a:rPr lang="it-IT" dirty="0" smtClean="0"/>
              <a:t>SCUOLA dell’INFANZIA</a:t>
            </a:r>
            <a:endParaRPr lang="it-IT" dirty="0"/>
          </a:p>
        </p:txBody>
      </p:sp>
      <p:sp>
        <p:nvSpPr>
          <p:cNvPr id="3" name="Segnaposto contenuto 2"/>
          <p:cNvSpPr>
            <a:spLocks noGrp="1"/>
          </p:cNvSpPr>
          <p:nvPr>
            <p:ph idx="1"/>
          </p:nvPr>
        </p:nvSpPr>
        <p:spPr>
          <a:xfrm>
            <a:off x="2421467" y="1794934"/>
            <a:ext cx="5954135" cy="4331230"/>
          </a:xfrm>
        </p:spPr>
        <p:txBody>
          <a:bodyPr>
            <a:normAutofit fontScale="85000" lnSpcReduction="20000"/>
          </a:bodyPr>
          <a:lstStyle/>
          <a:p>
            <a:pPr marL="342900" indent="-342900">
              <a:buFont typeface="+mj-lt"/>
              <a:buAutoNum type="arabicPeriod"/>
            </a:pPr>
            <a:r>
              <a:rPr lang="it-IT" dirty="0" smtClean="0"/>
              <a:t>CONSIDERAZIONE dell’altro come di volta in volta DIFFERENTE e SIMILE agli altri</a:t>
            </a:r>
          </a:p>
          <a:p>
            <a:pPr marL="342900" indent="-342900">
              <a:buFont typeface="+mj-lt"/>
              <a:buAutoNum type="arabicPeriod"/>
            </a:pPr>
            <a:r>
              <a:rPr lang="it-IT" dirty="0" smtClean="0"/>
              <a:t>APPROPRIAZIONE delle </a:t>
            </a:r>
            <a:r>
              <a:rPr lang="it-IT" dirty="0"/>
              <a:t>R</a:t>
            </a:r>
            <a:r>
              <a:rPr lang="it-IT" dirty="0" smtClean="0"/>
              <a:t>ISORSE  messe a disposizione dal SISTEMA EDUCATIVO per l’altro</a:t>
            </a:r>
          </a:p>
          <a:p>
            <a:pPr marL="342900" indent="-342900">
              <a:buFont typeface="+mj-lt"/>
              <a:buAutoNum type="arabicPeriod"/>
            </a:pPr>
            <a:r>
              <a:rPr lang="it-IT" dirty="0" smtClean="0"/>
              <a:t>RICONOSCIMENTO delle COMPETENZE degli uni e degli altri (FAMIGLIE) al SERVIZIO dell’altro</a:t>
            </a:r>
          </a:p>
          <a:p>
            <a:pPr marL="342900" indent="-342900">
              <a:buFont typeface="+mj-lt"/>
              <a:buAutoNum type="arabicPeriod"/>
            </a:pPr>
            <a:r>
              <a:rPr lang="it-IT" dirty="0" smtClean="0"/>
              <a:t>ATTENZIONE alle MODALITA’ con cui l’altro MOBILITA la sua SPECIFICTA’ CULTURALE</a:t>
            </a:r>
          </a:p>
          <a:p>
            <a:pPr marL="342900" indent="-342900">
              <a:buFont typeface="+mj-lt"/>
              <a:buAutoNum type="arabicPeriod"/>
            </a:pPr>
            <a:r>
              <a:rPr lang="it-IT" dirty="0" smtClean="0"/>
              <a:t>SENSIBILITA’ alla persona e al contesto nella relazione con l’altro</a:t>
            </a:r>
          </a:p>
          <a:p>
            <a:pPr marL="342900" indent="-342900">
              <a:buFont typeface="+mj-lt"/>
              <a:buAutoNum type="arabicPeriod"/>
            </a:pPr>
            <a:endParaRPr lang="it-IT" dirty="0"/>
          </a:p>
          <a:p>
            <a:pPr marL="0" indent="0">
              <a:buNone/>
            </a:pPr>
            <a:r>
              <a:rPr lang="it-IT" dirty="0" smtClean="0"/>
              <a:t>G. </a:t>
            </a:r>
            <a:r>
              <a:rPr lang="it-IT" dirty="0" err="1" smtClean="0"/>
              <a:t>Audet</a:t>
            </a:r>
            <a:r>
              <a:rPr lang="it-IT" dirty="0" smtClean="0"/>
              <a:t> “Composer </a:t>
            </a:r>
            <a:r>
              <a:rPr lang="it-IT" dirty="0" err="1" smtClean="0"/>
              <a:t>avec</a:t>
            </a:r>
            <a:r>
              <a:rPr lang="it-IT" dirty="0" smtClean="0"/>
              <a:t> la </a:t>
            </a:r>
            <a:r>
              <a:rPr lang="it-IT" dirty="0" err="1" smtClean="0"/>
              <a:t>diversité</a:t>
            </a:r>
            <a:r>
              <a:rPr lang="it-IT" dirty="0" smtClean="0"/>
              <a:t> </a:t>
            </a:r>
            <a:r>
              <a:rPr lang="it-IT" dirty="0" err="1" smtClean="0"/>
              <a:t>culturelle</a:t>
            </a:r>
            <a:r>
              <a:rPr lang="it-IT" dirty="0" smtClean="0"/>
              <a:t> en classe de </a:t>
            </a:r>
            <a:r>
              <a:rPr lang="it-IT" dirty="0" err="1" smtClean="0"/>
              <a:t>maternelle</a:t>
            </a:r>
            <a:r>
              <a:rPr lang="it-IT" dirty="0" smtClean="0"/>
              <a:t>”, 2010</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131924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429000" y="685800"/>
            <a:ext cx="4948238" cy="736600"/>
          </a:xfrm>
        </p:spPr>
        <p:txBody>
          <a:bodyPr/>
          <a:lstStyle/>
          <a:p>
            <a:r>
              <a:rPr lang="it-IT" dirty="0" smtClean="0"/>
              <a:t>RICONOSCERE l’ALTRO</a:t>
            </a:r>
            <a:endParaRPr lang="it-IT" dirty="0"/>
          </a:p>
        </p:txBody>
      </p:sp>
      <p:pic>
        <p:nvPicPr>
          <p:cNvPr id="4" name="Segnaposto contenuto 3" descr="STEREOTIPI.gif"/>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394" b="7394"/>
          <a:stretch/>
        </p:blipFill>
        <p:spPr>
          <a:xfrm>
            <a:off x="2303463" y="1422400"/>
            <a:ext cx="4090987" cy="40306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1309820"/>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INTERVISTA DOCENTE SCUOLA PRIMARIA</a:t>
            </a:r>
            <a:endParaRPr lang="it-IT" dirty="0"/>
          </a:p>
        </p:txBody>
      </p:sp>
      <p:sp>
        <p:nvSpPr>
          <p:cNvPr id="3" name="Segnaposto contenuto 2"/>
          <p:cNvSpPr>
            <a:spLocks noGrp="1"/>
          </p:cNvSpPr>
          <p:nvPr>
            <p:ph idx="1"/>
          </p:nvPr>
        </p:nvSpPr>
        <p:spPr/>
        <p:txBody>
          <a:bodyPr/>
          <a:lstStyle/>
          <a:p>
            <a:pPr marL="0" indent="0">
              <a:buNone/>
            </a:pPr>
            <a:r>
              <a:rPr lang="it-IT" dirty="0" smtClean="0"/>
              <a:t>CRITERI per l’INDIVIDUAZIONE:</a:t>
            </a:r>
          </a:p>
          <a:p>
            <a:r>
              <a:rPr lang="it-IT" dirty="0" smtClean="0"/>
              <a:t> docente con almeno 5 anni di servizio nella scuola primaria</a:t>
            </a:r>
          </a:p>
          <a:p>
            <a:r>
              <a:rPr lang="it-IT" dirty="0" smtClean="0"/>
              <a:t>Riconosciuto come competente dai colleghi/nell’istituzione</a:t>
            </a:r>
          </a:p>
          <a:p>
            <a:r>
              <a:rPr lang="it-IT" dirty="0" smtClean="0"/>
              <a:t>Attento ai temi della differenza</a:t>
            </a:r>
          </a:p>
          <a:p>
            <a:r>
              <a:rPr lang="it-IT" dirty="0" smtClean="0"/>
              <a:t>Disponibile a farsi intervistare</a:t>
            </a:r>
          </a:p>
          <a:p>
            <a:endParaRPr lang="it-IT" dirty="0" smtClean="0"/>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4267836"/>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1" y="237068"/>
            <a:ext cx="6853238" cy="795866"/>
          </a:xfrm>
        </p:spPr>
        <p:txBody>
          <a:bodyPr/>
          <a:lstStyle/>
          <a:p>
            <a:r>
              <a:rPr lang="it-IT" dirty="0" smtClean="0"/>
              <a:t>METODOLOGIA:</a:t>
            </a:r>
            <a:br>
              <a:rPr lang="it-IT" dirty="0" smtClean="0"/>
            </a:br>
            <a:r>
              <a:rPr lang="it-IT" dirty="0" smtClean="0"/>
              <a:t> RACCONTI DI PRATICHE</a:t>
            </a:r>
            <a:endParaRPr lang="it-IT" dirty="0"/>
          </a:p>
        </p:txBody>
      </p:sp>
      <p:sp>
        <p:nvSpPr>
          <p:cNvPr id="3" name="Segnaposto contenuto 2"/>
          <p:cNvSpPr>
            <a:spLocks noGrp="1"/>
          </p:cNvSpPr>
          <p:nvPr>
            <p:ph idx="1"/>
          </p:nvPr>
        </p:nvSpPr>
        <p:spPr>
          <a:xfrm>
            <a:off x="2760133" y="1388533"/>
            <a:ext cx="5842000" cy="5147733"/>
          </a:xfrm>
        </p:spPr>
        <p:txBody>
          <a:bodyPr>
            <a:normAutofit fontScale="92500"/>
          </a:bodyPr>
          <a:lstStyle/>
          <a:p>
            <a:pPr marL="0" indent="0">
              <a:buNone/>
            </a:pPr>
            <a:r>
              <a:rPr lang="it-IT" dirty="0" smtClean="0"/>
              <a:t>Chiedere al docente di</a:t>
            </a:r>
          </a:p>
          <a:p>
            <a:pPr marL="342900" indent="-342900">
              <a:buFont typeface="+mj-lt"/>
              <a:buAutoNum type="arabicPeriod"/>
            </a:pPr>
            <a:r>
              <a:rPr lang="it-IT" dirty="0" smtClean="0"/>
              <a:t> NARRARE UNA SITUAZIONE-PROBLEMA incontrata nella sua esperienza professionale</a:t>
            </a:r>
          </a:p>
          <a:p>
            <a:pPr marL="342900" indent="-342900">
              <a:buFont typeface="+mj-lt"/>
              <a:buAutoNum type="arabicPeriod"/>
            </a:pPr>
            <a:r>
              <a:rPr lang="it-IT" dirty="0" smtClean="0"/>
              <a:t>Concernente la PRESENZA-GESTIONE della DIFFERENZA in CLASSE</a:t>
            </a:r>
          </a:p>
          <a:p>
            <a:pPr marL="342900" indent="-342900">
              <a:buFont typeface="+mj-lt"/>
              <a:buAutoNum type="arabicPeriod"/>
            </a:pPr>
            <a:r>
              <a:rPr lang="it-IT" dirty="0" smtClean="0"/>
              <a:t>E DI DESCRIVERE IL PERCORSO seguito per (cercare di) RISOLVERLA</a:t>
            </a:r>
          </a:p>
          <a:p>
            <a:pPr marL="342900" indent="-342900">
              <a:buFont typeface="+mj-lt"/>
              <a:buAutoNum type="arabicPeriod"/>
            </a:pPr>
            <a:r>
              <a:rPr lang="it-IT" dirty="0" smtClean="0"/>
              <a:t>puntualizzando le RIFLESSIONI, le PRATICHE</a:t>
            </a:r>
          </a:p>
          <a:p>
            <a:pPr marL="342900" indent="-342900">
              <a:buFont typeface="+mj-lt"/>
              <a:buAutoNum type="arabicPeriod"/>
            </a:pPr>
            <a:r>
              <a:rPr lang="it-IT" dirty="0" smtClean="0"/>
              <a:t>Gli ATTORI coinvolti</a:t>
            </a:r>
          </a:p>
          <a:p>
            <a:pPr marL="342900" indent="-342900">
              <a:buFont typeface="+mj-lt"/>
              <a:buAutoNum type="arabicPeriod"/>
            </a:pPr>
            <a:r>
              <a:rPr lang="it-IT" dirty="0" smtClean="0"/>
              <a:t>Se il primo racconto NON riguarda la DIFFERENZA CULTURALE chiedere una SECONDA SITUAZIONE-PROBLEMA centrata sulla PRESENZA di un alunno con un BACKGROUND CULTURALE DIVERSO</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9572904"/>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TITOLO dell’ESPERIENZA /SITUAZIONE SIGNIFICATIVA</a:t>
            </a:r>
            <a:endParaRPr lang="it-IT" dirty="0"/>
          </a:p>
        </p:txBody>
      </p:sp>
      <p:sp>
        <p:nvSpPr>
          <p:cNvPr id="3" name="Segnaposto contenuto 2"/>
          <p:cNvSpPr>
            <a:spLocks noGrp="1"/>
          </p:cNvSpPr>
          <p:nvPr>
            <p:ph idx="1"/>
          </p:nvPr>
        </p:nvSpPr>
        <p:spPr>
          <a:xfrm>
            <a:off x="2506133" y="2020888"/>
            <a:ext cx="5869469" cy="4105275"/>
          </a:xfrm>
        </p:spPr>
        <p:txBody>
          <a:bodyPr>
            <a:normAutofit fontScale="92500"/>
          </a:bodyPr>
          <a:lstStyle/>
          <a:p>
            <a:pPr>
              <a:buNone/>
            </a:pPr>
            <a:r>
              <a:rPr lang="it-IT" dirty="0" smtClean="0"/>
              <a:t>NOME COGNOME DOCENTE </a:t>
            </a:r>
          </a:p>
          <a:p>
            <a:pPr>
              <a:buNone/>
            </a:pPr>
            <a:r>
              <a:rPr lang="it-IT" dirty="0" smtClean="0"/>
              <a:t>ISTITUTO/PLESSO</a:t>
            </a:r>
          </a:p>
          <a:p>
            <a:pPr>
              <a:buNone/>
            </a:pPr>
            <a:r>
              <a:rPr lang="it-IT" dirty="0" smtClean="0"/>
              <a:t>LUOGO/DATA/PERIODO</a:t>
            </a:r>
          </a:p>
          <a:p>
            <a:pPr>
              <a:buNone/>
            </a:pPr>
            <a:r>
              <a:rPr lang="it-IT" b="1" dirty="0" smtClean="0"/>
              <a:t>DESCRIZIONE DETTAGLIATA</a:t>
            </a:r>
            <a:r>
              <a:rPr lang="it-IT" dirty="0" smtClean="0"/>
              <a:t>: CHIEDERE il RACCONTO</a:t>
            </a:r>
          </a:p>
          <a:p>
            <a:pPr>
              <a:buNone/>
            </a:pPr>
            <a:r>
              <a:rPr lang="it-IT" dirty="0" smtClean="0"/>
              <a:t>di una SITUAZIONE REALE, SOGGETTI, delle azioni messe in atto, evitare le generalizzazioni,</a:t>
            </a:r>
          </a:p>
          <a:p>
            <a:pPr>
              <a:buNone/>
            </a:pPr>
            <a:r>
              <a:rPr lang="it-IT" dirty="0" smtClean="0"/>
              <a:t>di spiegare COME si è gestita la situazione, in quale contesto, quali gli attori coinvolti,</a:t>
            </a:r>
          </a:p>
          <a:p>
            <a:pPr>
              <a:buNone/>
            </a:pPr>
            <a:r>
              <a:rPr lang="it-IT" dirty="0" smtClean="0"/>
              <a:t>Descrivendo nel dettaglio le pratiche/azioni nelle diverse tappe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72533" y="440266"/>
            <a:ext cx="8585200" cy="1693333"/>
          </a:xfrm>
        </p:spPr>
        <p:txBody>
          <a:bodyPr/>
          <a:lstStyle/>
          <a:p>
            <a:r>
              <a:rPr lang="it-IT" dirty="0" smtClean="0"/>
              <a:t>Una SITUAZIONE-PROBLEMA</a:t>
            </a:r>
            <a:br>
              <a:rPr lang="it-IT" dirty="0" smtClean="0"/>
            </a:br>
            <a:r>
              <a:rPr lang="it-IT" dirty="0" smtClean="0"/>
              <a:t>concernente </a:t>
            </a:r>
            <a:br>
              <a:rPr lang="it-IT" dirty="0" smtClean="0"/>
            </a:br>
            <a:r>
              <a:rPr lang="it-IT" dirty="0" smtClean="0"/>
              <a:t>la GESTIONE della DIFFERENZA in CLASSE</a:t>
            </a:r>
            <a:br>
              <a:rPr lang="it-IT" dirty="0" smtClean="0"/>
            </a:br>
            <a:r>
              <a:rPr lang="it-IT" dirty="0" smtClean="0"/>
              <a:t>OBIETTIVI </a:t>
            </a:r>
            <a:r>
              <a:rPr lang="it-IT" dirty="0" smtClean="0"/>
              <a:t>dell’INDAGINE e  dell’ANALISI:</a:t>
            </a:r>
            <a:endParaRPr lang="it-IT" dirty="0"/>
          </a:p>
        </p:txBody>
      </p:sp>
      <p:sp>
        <p:nvSpPr>
          <p:cNvPr id="3" name="Segnaposto contenuto 2"/>
          <p:cNvSpPr>
            <a:spLocks noGrp="1"/>
          </p:cNvSpPr>
          <p:nvPr>
            <p:ph idx="1"/>
          </p:nvPr>
        </p:nvSpPr>
        <p:spPr>
          <a:xfrm>
            <a:off x="3429000" y="2556933"/>
            <a:ext cx="4946602" cy="3826934"/>
          </a:xfrm>
        </p:spPr>
        <p:txBody>
          <a:bodyPr>
            <a:normAutofit fontScale="92500" lnSpcReduction="10000"/>
          </a:bodyPr>
          <a:lstStyle/>
          <a:p>
            <a:r>
              <a:rPr lang="it-IT" dirty="0" smtClean="0"/>
              <a:t>COGLIERE LE SITUAZIONI CONNESSE CON LA DIFFERENZA, VISSUTE COME PROBLEMATICHE DAI DOCENTI</a:t>
            </a:r>
          </a:p>
          <a:p>
            <a:r>
              <a:rPr lang="it-IT" dirty="0" smtClean="0"/>
              <a:t>COGLIERE LE RAPPRESENTAZIONI DI DIFFERENZA DIFFUSE PRESSO I DOCENTI</a:t>
            </a:r>
          </a:p>
          <a:p>
            <a:r>
              <a:rPr lang="it-IT" dirty="0" smtClean="0"/>
              <a:t>INDIVIDUARE LE COMPETENZE MESSE IN ATTO DAI DOCENTI PER GESTIRE LE SITUAZIONI-PROBLEMA</a:t>
            </a:r>
          </a:p>
          <a:p>
            <a:r>
              <a:rPr lang="it-IT" dirty="0"/>
              <a:t>INDIVIDUARE LE COMPETENZE </a:t>
            </a:r>
            <a:r>
              <a:rPr lang="it-IT" dirty="0" smtClean="0"/>
              <a:t>INTERCULTURALI MESSE </a:t>
            </a:r>
            <a:r>
              <a:rPr lang="it-IT" dirty="0"/>
              <a:t>IN ATTO DAI DOCENTI PER GESTIRE LE SITUAZIONI-</a:t>
            </a:r>
            <a:r>
              <a:rPr lang="it-IT" dirty="0" smtClean="0"/>
              <a:t>PROBLEMA </a:t>
            </a:r>
            <a:endParaRPr lang="it-IT" dirty="0"/>
          </a:p>
          <a:p>
            <a:endParaRPr lang="it-IT" dirty="0" smtClean="0"/>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9023675"/>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rtlCol="0">
            <a:normAutofit/>
          </a:bodyPr>
          <a:lstStyle/>
          <a:p>
            <a:pPr eaLnBrk="1" fontAlgn="auto" hangingPunct="1">
              <a:spcAft>
                <a:spcPts val="0"/>
              </a:spcAft>
              <a:defRPr/>
            </a:pPr>
            <a:r>
              <a:rPr lang="it-IT"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mj-ea"/>
                <a:cs typeface="+mj-cs"/>
              </a:rPr>
              <a:t>Analisi dei testi raccolti</a:t>
            </a:r>
            <a:endParaRPr lang="it-IT"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mj-ea"/>
              <a:cs typeface="+mj-cs"/>
            </a:endParaRPr>
          </a:p>
        </p:txBody>
      </p:sp>
      <p:sp>
        <p:nvSpPr>
          <p:cNvPr id="3" name="Segnaposto contenuto 2"/>
          <p:cNvSpPr>
            <a:spLocks noGrp="1"/>
          </p:cNvSpPr>
          <p:nvPr>
            <p:ph idx="1"/>
          </p:nvPr>
        </p:nvSpPr>
        <p:spPr>
          <a:xfrm>
            <a:off x="3429001" y="1947333"/>
            <a:ext cx="5056188" cy="4634442"/>
          </a:xfrm>
        </p:spPr>
        <p:txBody>
          <a:bodyPr>
            <a:normAutofit/>
          </a:bodyPr>
          <a:lstStyle/>
          <a:p>
            <a:pPr eaLnBrk="1" hangingPunct="1">
              <a:buFontTx/>
              <a:buChar char="-"/>
            </a:pPr>
            <a:r>
              <a:rPr lang="it-IT" dirty="0">
                <a:ea typeface="ＭＳ Ｐゴシック" charset="-128"/>
                <a:cs typeface="ＭＳ Ｐゴシック" charset="-128"/>
              </a:rPr>
              <a:t>Leggere più volte il testo</a:t>
            </a:r>
          </a:p>
          <a:p>
            <a:pPr eaLnBrk="1" hangingPunct="1">
              <a:buFontTx/>
              <a:buChar char="-"/>
            </a:pPr>
            <a:r>
              <a:rPr lang="it-IT" dirty="0">
                <a:ea typeface="ＭＳ Ｐゴシック" charset="-128"/>
                <a:cs typeface="ＭＳ Ｐゴシック" charset="-128"/>
              </a:rPr>
              <a:t>Isolare i passaggi significativi </a:t>
            </a:r>
          </a:p>
          <a:p>
            <a:pPr eaLnBrk="1" hangingPunct="1">
              <a:buFontTx/>
              <a:buChar char="-"/>
            </a:pPr>
            <a:r>
              <a:rPr lang="it-IT" dirty="0">
                <a:ea typeface="ＭＳ Ｐゴシック" charset="-128"/>
                <a:cs typeface="ＭＳ Ｐゴシック" charset="-128"/>
              </a:rPr>
              <a:t>Raggruppare suddetti passaggi </a:t>
            </a:r>
          </a:p>
          <a:p>
            <a:pPr eaLnBrk="1" hangingPunct="1">
              <a:buFontTx/>
              <a:buChar char="-"/>
            </a:pPr>
            <a:r>
              <a:rPr lang="it-IT" dirty="0">
                <a:ea typeface="ＭＳ Ｐゴシック" charset="-128"/>
                <a:cs typeface="ＭＳ Ｐゴシック" charset="-128"/>
              </a:rPr>
              <a:t>Attribuire loro un’etichetta /una categoria</a:t>
            </a:r>
          </a:p>
          <a:p>
            <a:pPr eaLnBrk="1" hangingPunct="1">
              <a:buFontTx/>
              <a:buChar char="-"/>
            </a:pPr>
            <a:r>
              <a:rPr lang="it-IT" dirty="0">
                <a:ea typeface="ＭＳ Ｐゴシック" charset="-128"/>
                <a:cs typeface="ＭＳ Ｐゴシック" charset="-128"/>
              </a:rPr>
              <a:t>Far parlare il testo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2319867" y="372533"/>
            <a:ext cx="6057371" cy="694267"/>
          </a:xfrm>
        </p:spPr>
        <p:txBody>
          <a:bodyPr/>
          <a:lstStyle/>
          <a:p>
            <a:r>
              <a:rPr lang="it-IT" dirty="0" smtClean="0"/>
              <a:t>ESPERIENZA/SITUAZIONE RAPPRESENTATIVA</a:t>
            </a:r>
            <a:endParaRPr lang="it-IT" dirty="0"/>
          </a:p>
        </p:txBody>
      </p:sp>
      <p:sp>
        <p:nvSpPr>
          <p:cNvPr id="3" name="Segnaposto contenuto 2"/>
          <p:cNvSpPr>
            <a:spLocks noGrp="1"/>
          </p:cNvSpPr>
          <p:nvPr>
            <p:ph idx="1"/>
          </p:nvPr>
        </p:nvSpPr>
        <p:spPr>
          <a:xfrm>
            <a:off x="1998133" y="1388533"/>
            <a:ext cx="6604000" cy="5029200"/>
          </a:xfrm>
        </p:spPr>
        <p:txBody>
          <a:bodyPr>
            <a:normAutofit fontScale="85000" lnSpcReduction="20000"/>
          </a:bodyPr>
          <a:lstStyle/>
          <a:p>
            <a:r>
              <a:rPr lang="it-IT" dirty="0" smtClean="0"/>
              <a:t>TITOLO</a:t>
            </a:r>
          </a:p>
          <a:p>
            <a:r>
              <a:rPr lang="it-IT" dirty="0" smtClean="0"/>
              <a:t>LUOGO/DATA/PERIODO</a:t>
            </a:r>
          </a:p>
          <a:p>
            <a:r>
              <a:rPr lang="it-IT" dirty="0" smtClean="0"/>
              <a:t>SOGGETTI COINVOLTI</a:t>
            </a:r>
          </a:p>
          <a:p>
            <a:r>
              <a:rPr lang="it-IT" dirty="0" smtClean="0"/>
              <a:t>RISORSE ATTIVATE</a:t>
            </a:r>
          </a:p>
          <a:p>
            <a:r>
              <a:rPr lang="it-IT" b="1" dirty="0" smtClean="0"/>
              <a:t>COMPETENZE IN AZIONE</a:t>
            </a:r>
            <a:r>
              <a:rPr lang="it-IT" dirty="0" smtClean="0"/>
              <a:t>:</a:t>
            </a:r>
          </a:p>
          <a:p>
            <a:pPr>
              <a:buNone/>
            </a:pPr>
            <a:endParaRPr lang="it-IT" dirty="0" smtClean="0"/>
          </a:p>
          <a:p>
            <a:pPr marL="400050" indent="-400050">
              <a:buFont typeface="+mj-lt"/>
              <a:buAutoNum type="romanLcPeriod"/>
            </a:pPr>
            <a:r>
              <a:rPr lang="it-IT" dirty="0" smtClean="0"/>
              <a:t>		CONOSCENZE</a:t>
            </a:r>
          </a:p>
          <a:p>
            <a:pPr marL="400050" indent="-400050">
              <a:buFont typeface="+mj-lt"/>
              <a:buAutoNum type="romanLcPeriod"/>
            </a:pPr>
            <a:r>
              <a:rPr lang="it-IT" dirty="0" smtClean="0"/>
              <a:t>		ABILITA’ TECNICO-PROFESSIONALI</a:t>
            </a:r>
          </a:p>
          <a:p>
            <a:pPr marL="400050" indent="-400050">
              <a:buFont typeface="+mj-lt"/>
              <a:buAutoNum type="romanLcPeriod"/>
            </a:pPr>
            <a:r>
              <a:rPr lang="it-IT" dirty="0" smtClean="0"/>
              <a:t>		TRATTI/ATTITUDINI/ATTEGGIAMENTI</a:t>
            </a:r>
          </a:p>
          <a:p>
            <a:pPr marL="400050" indent="-400050">
              <a:buNone/>
            </a:pPr>
            <a:endParaRPr lang="it-IT" dirty="0" smtClean="0"/>
          </a:p>
          <a:p>
            <a:pPr marL="400050" indent="-400050">
              <a:buNone/>
            </a:pPr>
            <a:r>
              <a:rPr lang="it-IT" dirty="0" smtClean="0"/>
              <a:t>EVENTUALI OSSERVAZIONI	</a:t>
            </a:r>
            <a:endParaRPr lang="it-IT"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998133" y="338667"/>
            <a:ext cx="6379105" cy="575733"/>
          </a:xfrm>
        </p:spPr>
        <p:txBody>
          <a:bodyPr/>
          <a:lstStyle/>
          <a:p>
            <a:r>
              <a:rPr lang="it-IT" dirty="0" smtClean="0"/>
              <a:t>COMPETENZA</a:t>
            </a:r>
            <a:endParaRPr lang="it-IT" dirty="0"/>
          </a:p>
        </p:txBody>
      </p:sp>
      <p:sp>
        <p:nvSpPr>
          <p:cNvPr id="3" name="Segnaposto contenuto 2"/>
          <p:cNvSpPr>
            <a:spLocks noGrp="1"/>
          </p:cNvSpPr>
          <p:nvPr>
            <p:ph idx="1"/>
          </p:nvPr>
        </p:nvSpPr>
        <p:spPr>
          <a:xfrm>
            <a:off x="2150533" y="1066800"/>
            <a:ext cx="6637867" cy="5791200"/>
          </a:xfrm>
        </p:spPr>
        <p:txBody>
          <a:bodyPr>
            <a:normAutofit fontScale="92500"/>
          </a:bodyPr>
          <a:lstStyle/>
          <a:p>
            <a:pPr marL="0" indent="0" algn="ctr">
              <a:buNone/>
            </a:pPr>
            <a:r>
              <a:rPr lang="it-IT" i="1" dirty="0"/>
              <a:t>“Le competenze sono costituite dall’attitudine individuale e, al limite, soggettiva</a:t>
            </a:r>
            <a:r>
              <a:rPr lang="it-IT" i="1" dirty="0" smtClean="0"/>
              <a:t>,</a:t>
            </a:r>
          </a:p>
          <a:p>
            <a:pPr marL="0" indent="0" algn="ctr">
              <a:buNone/>
            </a:pPr>
            <a:r>
              <a:rPr lang="it-IT" i="1" dirty="0" smtClean="0"/>
              <a:t> </a:t>
            </a:r>
            <a:r>
              <a:rPr lang="it-IT" i="1" dirty="0"/>
              <a:t>di usare le proprie qualificazioni, i propri saper fare e  le proprie conoscenze </a:t>
            </a:r>
            <a:endParaRPr lang="it-IT" i="1" dirty="0" smtClean="0"/>
          </a:p>
          <a:p>
            <a:pPr marL="0" indent="0" algn="ctr">
              <a:buNone/>
            </a:pPr>
            <a:r>
              <a:rPr lang="it-IT" i="1" dirty="0" smtClean="0"/>
              <a:t>al </a:t>
            </a:r>
            <a:r>
              <a:rPr lang="it-IT" i="1" dirty="0"/>
              <a:t>fine di raggiungere un risultato</a:t>
            </a:r>
            <a:r>
              <a:rPr lang="it-IT" i="1" dirty="0" smtClean="0"/>
              <a:t>.</a:t>
            </a:r>
          </a:p>
          <a:p>
            <a:pPr marL="0" indent="0" algn="ctr">
              <a:buNone/>
            </a:pPr>
            <a:r>
              <a:rPr lang="it-IT" i="1" dirty="0" smtClean="0"/>
              <a:t> </a:t>
            </a:r>
            <a:r>
              <a:rPr lang="it-IT" i="1" dirty="0"/>
              <a:t>Infatti, non esistono competenze ‘oggettive’</a:t>
            </a:r>
            <a:r>
              <a:rPr lang="it-IT" i="1" dirty="0" smtClean="0"/>
              <a:t>,</a:t>
            </a:r>
          </a:p>
          <a:p>
            <a:pPr marL="0" indent="0" algn="ctr">
              <a:buNone/>
            </a:pPr>
            <a:r>
              <a:rPr lang="it-IT" i="1" dirty="0" smtClean="0"/>
              <a:t> </a:t>
            </a:r>
            <a:r>
              <a:rPr lang="it-IT" i="1" dirty="0"/>
              <a:t>tali da poter essere definite </a:t>
            </a:r>
            <a:r>
              <a:rPr lang="it-IT" i="1" dirty="0" smtClean="0"/>
              <a:t>indipendentemente</a:t>
            </a:r>
          </a:p>
          <a:p>
            <a:pPr marL="0" indent="0" algn="ctr">
              <a:buNone/>
            </a:pPr>
            <a:r>
              <a:rPr lang="it-IT" i="1" dirty="0" smtClean="0"/>
              <a:t> </a:t>
            </a:r>
            <a:r>
              <a:rPr lang="it-IT" i="1" dirty="0"/>
              <a:t>dagli individui nei quali esse si incarnano</a:t>
            </a:r>
            <a:r>
              <a:rPr lang="it-IT" i="1" dirty="0" smtClean="0"/>
              <a:t>.</a:t>
            </a:r>
          </a:p>
          <a:p>
            <a:pPr marL="0" indent="0" algn="ctr">
              <a:buNone/>
            </a:pPr>
            <a:r>
              <a:rPr lang="it-IT" i="1" dirty="0" smtClean="0"/>
              <a:t> </a:t>
            </a:r>
            <a:r>
              <a:rPr lang="it-IT" i="1" dirty="0"/>
              <a:t>Non ci sono le competenze in sé, ci sono soltanto le persone competenti</a:t>
            </a:r>
            <a:r>
              <a:rPr lang="it-IT" i="1" dirty="0" smtClean="0"/>
              <a:t>”</a:t>
            </a:r>
          </a:p>
          <a:p>
            <a:endParaRPr lang="it-IT" i="1" dirty="0"/>
          </a:p>
          <a:p>
            <a:r>
              <a:rPr lang="it-IT" i="1" dirty="0" smtClean="0"/>
              <a:t> </a:t>
            </a:r>
            <a:r>
              <a:rPr lang="it-IT" i="1" dirty="0"/>
              <a:t>(OCDE, </a:t>
            </a:r>
            <a:r>
              <a:rPr lang="it-IT" i="1" dirty="0" err="1"/>
              <a:t>Qualifications</a:t>
            </a:r>
            <a:r>
              <a:rPr lang="it-IT" i="1" dirty="0"/>
              <a:t> et </a:t>
            </a:r>
            <a:r>
              <a:rPr lang="it-IT" i="1" dirty="0" err="1"/>
              <a:t>compétences</a:t>
            </a:r>
            <a:r>
              <a:rPr lang="it-IT" i="1" dirty="0"/>
              <a:t> </a:t>
            </a:r>
            <a:r>
              <a:rPr lang="it-IT" i="1" dirty="0" err="1"/>
              <a:t>professionnelles</a:t>
            </a:r>
            <a:r>
              <a:rPr lang="it-IT" i="1" dirty="0"/>
              <a:t> </a:t>
            </a:r>
            <a:r>
              <a:rPr lang="it-IT" i="1" dirty="0" err="1" smtClean="0"/>
              <a:t>dans</a:t>
            </a:r>
            <a:r>
              <a:rPr lang="it-IT" i="1" dirty="0" smtClean="0"/>
              <a:t> </a:t>
            </a:r>
            <a:r>
              <a:rPr lang="it-IT" i="1" dirty="0"/>
              <a:t>l’</a:t>
            </a:r>
            <a:r>
              <a:rPr lang="it-IT" i="1" dirty="0" err="1"/>
              <a:t>enseignement</a:t>
            </a:r>
            <a:r>
              <a:rPr lang="it-IT" i="1" dirty="0"/>
              <a:t> </a:t>
            </a:r>
            <a:r>
              <a:rPr lang="it-IT" i="1" dirty="0" err="1"/>
              <a:t>technique</a:t>
            </a:r>
            <a:r>
              <a:rPr lang="it-IT" i="1" dirty="0"/>
              <a:t> et la </a:t>
            </a:r>
            <a:r>
              <a:rPr lang="it-IT" i="1" dirty="0" err="1"/>
              <a:t>formation</a:t>
            </a:r>
            <a:r>
              <a:rPr lang="it-IT" i="1" dirty="0"/>
              <a:t> </a:t>
            </a:r>
            <a:r>
              <a:rPr lang="it-IT" i="1" dirty="0" err="1"/>
              <a:t>professionnnelle</a:t>
            </a:r>
            <a:r>
              <a:rPr lang="it-IT" i="1" dirty="0"/>
              <a:t>. </a:t>
            </a:r>
            <a:r>
              <a:rPr lang="it-IT" i="1" dirty="0" err="1"/>
              <a:t>Évaluation</a:t>
            </a:r>
            <a:r>
              <a:rPr lang="it-IT" i="1" dirty="0"/>
              <a:t> et </a:t>
            </a:r>
            <a:r>
              <a:rPr lang="it-IT" i="1" dirty="0" err="1"/>
              <a:t>certification</a:t>
            </a:r>
            <a:r>
              <a:rPr lang="it-IT" i="1" dirty="0"/>
              <a:t>, Paris, OCDE, 1966).</a:t>
            </a:r>
            <a:endParaRPr lang="it-IT" dirty="0"/>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4947009"/>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olo 1"/>
          <p:cNvSpPr>
            <a:spLocks noGrp="1"/>
          </p:cNvSpPr>
          <p:nvPr>
            <p:ph type="title"/>
          </p:nvPr>
        </p:nvSpPr>
        <p:spPr>
          <a:xfrm>
            <a:off x="457200" y="203200"/>
            <a:ext cx="8229600" cy="642938"/>
          </a:xfrm>
        </p:spPr>
        <p:txBody>
          <a:bodyPr>
            <a:normAutofit fontScale="90000"/>
          </a:bodyPr>
          <a:lstStyle/>
          <a:p>
            <a:r>
              <a:rPr lang="it-IT" sz="3600">
                <a:latin typeface="Corbel" charset="0"/>
              </a:rPr>
              <a:t/>
            </a:r>
            <a:br>
              <a:rPr lang="it-IT" sz="3600">
                <a:latin typeface="Corbel" charset="0"/>
              </a:rPr>
            </a:br>
            <a:r>
              <a:rPr lang="it-IT" sz="3600">
                <a:latin typeface="Corbel" charset="0"/>
              </a:rPr>
              <a:t>1. </a:t>
            </a:r>
            <a:r>
              <a:rPr lang="it-IT" sz="3600" i="1">
                <a:latin typeface="Corbel" charset="0"/>
              </a:rPr>
              <a:t>Intercultural Communication Competence</a:t>
            </a:r>
          </a:p>
        </p:txBody>
      </p:sp>
      <p:sp>
        <p:nvSpPr>
          <p:cNvPr id="3" name="Segnaposto contenuto 2"/>
          <p:cNvSpPr>
            <a:spLocks noGrp="1"/>
          </p:cNvSpPr>
          <p:nvPr>
            <p:ph idx="1"/>
          </p:nvPr>
        </p:nvSpPr>
        <p:spPr>
          <a:xfrm>
            <a:off x="2252133" y="1600200"/>
            <a:ext cx="6739466" cy="4709775"/>
          </a:xfrm>
        </p:spPr>
        <p:txBody>
          <a:bodyPr>
            <a:normAutofit/>
          </a:bodyPr>
          <a:lstStyle/>
          <a:p>
            <a:r>
              <a:rPr lang="en-GB" dirty="0" err="1">
                <a:latin typeface="Calibri" charset="0"/>
              </a:rPr>
              <a:t>l’ICC</a:t>
            </a:r>
            <a:r>
              <a:rPr lang="en-GB" dirty="0">
                <a:latin typeface="Calibri" charset="0"/>
              </a:rPr>
              <a:t>  is  </a:t>
            </a:r>
            <a:r>
              <a:rPr lang="it-IT" dirty="0">
                <a:latin typeface="Calibri" charset="0"/>
              </a:rPr>
              <a:t>«appropriate and </a:t>
            </a:r>
            <a:r>
              <a:rPr lang="it-IT" dirty="0" err="1">
                <a:latin typeface="Calibri" charset="0"/>
              </a:rPr>
              <a:t>effective</a:t>
            </a:r>
            <a:r>
              <a:rPr lang="it-IT" dirty="0">
                <a:latin typeface="Calibri" charset="0"/>
              </a:rPr>
              <a:t> </a:t>
            </a:r>
            <a:r>
              <a:rPr lang="it-IT" dirty="0" err="1">
                <a:latin typeface="Calibri" charset="0"/>
              </a:rPr>
              <a:t>communication</a:t>
            </a:r>
            <a:r>
              <a:rPr lang="it-IT" dirty="0">
                <a:latin typeface="Calibri" charset="0"/>
              </a:rPr>
              <a:t> and </a:t>
            </a:r>
            <a:r>
              <a:rPr lang="it-IT" dirty="0" err="1">
                <a:latin typeface="Calibri" charset="0"/>
              </a:rPr>
              <a:t>behavior</a:t>
            </a:r>
            <a:r>
              <a:rPr lang="it-IT" dirty="0">
                <a:latin typeface="Calibri" charset="0"/>
              </a:rPr>
              <a:t> in </a:t>
            </a:r>
            <a:r>
              <a:rPr lang="it-IT" dirty="0" err="1">
                <a:latin typeface="Calibri" charset="0"/>
              </a:rPr>
              <a:t>intercultural</a:t>
            </a:r>
            <a:r>
              <a:rPr lang="it-IT" dirty="0">
                <a:latin typeface="Calibri" charset="0"/>
              </a:rPr>
              <a:t> </a:t>
            </a:r>
            <a:r>
              <a:rPr lang="it-IT" dirty="0" err="1">
                <a:latin typeface="Calibri" charset="0"/>
              </a:rPr>
              <a:t>situations</a:t>
            </a:r>
            <a:r>
              <a:rPr lang="it-IT" dirty="0">
                <a:latin typeface="Calibri" charset="0"/>
              </a:rPr>
              <a:t>» </a:t>
            </a:r>
            <a:r>
              <a:rPr lang="it-IT" sz="1200" dirty="0">
                <a:latin typeface="Calibri" charset="0"/>
              </a:rPr>
              <a:t>(</a:t>
            </a:r>
            <a:r>
              <a:rPr lang="it-IT" sz="1200" dirty="0" err="1">
                <a:latin typeface="Calibri" charset="0"/>
              </a:rPr>
              <a:t>Deardoff</a:t>
            </a:r>
            <a:r>
              <a:rPr lang="it-IT" sz="1200" dirty="0">
                <a:latin typeface="Calibri" charset="0"/>
              </a:rPr>
              <a:t>, 2009). </a:t>
            </a:r>
          </a:p>
          <a:p>
            <a:endParaRPr lang="it-IT" sz="1200" dirty="0">
              <a:latin typeface="Calibri" charset="0"/>
            </a:endParaRPr>
          </a:p>
          <a:p>
            <a:endParaRPr lang="it-IT" sz="1200" dirty="0">
              <a:latin typeface="Calibri" charset="0"/>
            </a:endParaRPr>
          </a:p>
          <a:p>
            <a:pPr algn="r">
              <a:buFont typeface="Arial" charset="0"/>
              <a:buNone/>
            </a:pPr>
            <a:r>
              <a:rPr lang="en-GB" dirty="0">
                <a:latin typeface="Calibri" charset="0"/>
              </a:rPr>
              <a:t>«the appropriate and effective management of interaction between people who,</a:t>
            </a:r>
          </a:p>
          <a:p>
            <a:pPr algn="r">
              <a:buFont typeface="Arial" charset="0"/>
              <a:buNone/>
            </a:pPr>
            <a:r>
              <a:rPr lang="en-GB" dirty="0">
                <a:latin typeface="Calibri" charset="0"/>
              </a:rPr>
              <a:t> to some degree or another,</a:t>
            </a:r>
          </a:p>
          <a:p>
            <a:pPr algn="r">
              <a:buFont typeface="Arial" charset="0"/>
              <a:buNone/>
            </a:pPr>
            <a:r>
              <a:rPr lang="en-GB" dirty="0">
                <a:latin typeface="Calibri" charset="0"/>
              </a:rPr>
              <a:t> represent different or divergent affective, cognitive, and </a:t>
            </a:r>
            <a:r>
              <a:rPr lang="en-GB" dirty="0" err="1">
                <a:latin typeface="Calibri" charset="0"/>
              </a:rPr>
              <a:t>behavioral</a:t>
            </a:r>
            <a:r>
              <a:rPr lang="en-GB" dirty="0">
                <a:latin typeface="Calibri" charset="0"/>
              </a:rPr>
              <a:t> orientations to the world»</a:t>
            </a:r>
          </a:p>
          <a:p>
            <a:pPr algn="r">
              <a:buFont typeface="Arial" charset="0"/>
              <a:buNone/>
            </a:pPr>
            <a:r>
              <a:rPr lang="en-GB" dirty="0">
                <a:latin typeface="Calibri" charset="0"/>
              </a:rPr>
              <a:t> </a:t>
            </a:r>
            <a:r>
              <a:rPr lang="en-GB" sz="1400" dirty="0">
                <a:latin typeface="Calibri" charset="0"/>
              </a:rPr>
              <a:t>(</a:t>
            </a:r>
            <a:r>
              <a:rPr lang="en-GB" sz="1400" dirty="0" err="1">
                <a:latin typeface="Calibri" charset="0"/>
              </a:rPr>
              <a:t>Spitzberg</a:t>
            </a:r>
            <a:r>
              <a:rPr lang="en-GB" sz="1400" dirty="0">
                <a:latin typeface="Calibri" charset="0"/>
              </a:rPr>
              <a:t> &amp; </a:t>
            </a:r>
            <a:r>
              <a:rPr lang="en-GB" sz="1400" dirty="0" err="1">
                <a:latin typeface="Calibri" charset="0"/>
              </a:rPr>
              <a:t>Changnon</a:t>
            </a:r>
            <a:r>
              <a:rPr lang="en-GB" sz="1400" dirty="0">
                <a:latin typeface="Calibri" charset="0"/>
              </a:rPr>
              <a:t>, 2009:7). </a:t>
            </a:r>
            <a:endParaRPr lang="it-IT" sz="1400" dirty="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0940486"/>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r>
              <a:rPr lang="it-IT" sz="4000">
                <a:latin typeface="Comic Sans MS" charset="0"/>
              </a:rPr>
              <a:t>Dal CONTENUTO al PROCESSO</a:t>
            </a:r>
          </a:p>
        </p:txBody>
      </p:sp>
      <p:sp>
        <p:nvSpPr>
          <p:cNvPr id="16387" name="Rectangle 3"/>
          <p:cNvSpPr>
            <a:spLocks noGrp="1" noChangeArrowheads="1"/>
          </p:cNvSpPr>
          <p:nvPr>
            <p:ph type="body" sz="half" idx="1"/>
          </p:nvPr>
        </p:nvSpPr>
        <p:spPr>
          <a:xfrm>
            <a:off x="457200" y="1700213"/>
            <a:ext cx="4038600" cy="4608512"/>
          </a:xfrm>
        </p:spPr>
        <p:txBody>
          <a:bodyPr>
            <a:normAutofit fontScale="62500" lnSpcReduction="20000"/>
          </a:bodyPr>
          <a:lstStyle/>
          <a:p>
            <a:pPr algn="ctr">
              <a:lnSpc>
                <a:spcPct val="90000"/>
              </a:lnSpc>
              <a:buFontTx/>
              <a:buNone/>
            </a:pPr>
            <a:r>
              <a:rPr lang="it-IT" sz="2400">
                <a:latin typeface="Comic Sans MS" charset="0"/>
              </a:rPr>
              <a:t>Il processo della COMUNICAZIONE </a:t>
            </a:r>
          </a:p>
          <a:p>
            <a:pPr algn="ctr">
              <a:lnSpc>
                <a:spcPct val="90000"/>
              </a:lnSpc>
              <a:buFontTx/>
              <a:buNone/>
            </a:pPr>
            <a:endParaRPr lang="it-IT" sz="1200">
              <a:latin typeface="Comic Sans MS" charset="0"/>
            </a:endParaRPr>
          </a:p>
          <a:p>
            <a:pPr algn="ctr">
              <a:lnSpc>
                <a:spcPct val="90000"/>
              </a:lnSpc>
              <a:buFontTx/>
              <a:buNone/>
            </a:pPr>
            <a:r>
              <a:rPr lang="it-IT" sz="2400">
                <a:latin typeface="Comic Sans MS" charset="0"/>
              </a:rPr>
              <a:t>può essere pensato come </a:t>
            </a:r>
          </a:p>
          <a:p>
            <a:pPr algn="ctr">
              <a:lnSpc>
                <a:spcPct val="90000"/>
              </a:lnSpc>
              <a:buFontTx/>
              <a:buNone/>
            </a:pPr>
            <a:r>
              <a:rPr lang="it-IT" sz="2400">
                <a:latin typeface="Comic Sans MS" charset="0"/>
              </a:rPr>
              <a:t>la MUTUA CREAZIONE</a:t>
            </a:r>
          </a:p>
          <a:p>
            <a:pPr algn="ctr">
              <a:lnSpc>
                <a:spcPct val="90000"/>
              </a:lnSpc>
              <a:buFontTx/>
              <a:buNone/>
            </a:pPr>
            <a:r>
              <a:rPr lang="it-IT" sz="2400">
                <a:latin typeface="Comic Sans MS" charset="0"/>
              </a:rPr>
              <a:t>di SIGNIFICATO. </a:t>
            </a:r>
          </a:p>
          <a:p>
            <a:pPr algn="ctr">
              <a:lnSpc>
                <a:spcPct val="90000"/>
              </a:lnSpc>
              <a:buFontTx/>
              <a:buNone/>
            </a:pPr>
            <a:endParaRPr lang="it-IT" sz="1400">
              <a:latin typeface="Comic Sans MS" charset="0"/>
            </a:endParaRPr>
          </a:p>
          <a:p>
            <a:pPr algn="ctr">
              <a:lnSpc>
                <a:spcPct val="90000"/>
              </a:lnSpc>
              <a:buFontTx/>
              <a:buNone/>
            </a:pPr>
            <a:endParaRPr lang="it-IT" sz="1400">
              <a:latin typeface="Comic Sans MS" charset="0"/>
            </a:endParaRPr>
          </a:p>
          <a:p>
            <a:pPr algn="ctr">
              <a:lnSpc>
                <a:spcPct val="90000"/>
              </a:lnSpc>
              <a:buFontTx/>
              <a:buNone/>
            </a:pPr>
            <a:r>
              <a:rPr lang="it-IT" sz="2400">
                <a:latin typeface="Comic Sans MS" charset="0"/>
              </a:rPr>
              <a:t>Il SIGNIFICATO  può essere definito come</a:t>
            </a:r>
          </a:p>
          <a:p>
            <a:pPr algn="ctr">
              <a:lnSpc>
                <a:spcPct val="90000"/>
              </a:lnSpc>
              <a:buFontTx/>
              <a:buNone/>
            </a:pPr>
            <a:r>
              <a:rPr lang="it-IT" sz="2400">
                <a:latin typeface="Comic Sans MS" charset="0"/>
              </a:rPr>
              <a:t>il CONTENUTO </a:t>
            </a:r>
          </a:p>
          <a:p>
            <a:pPr algn="ctr">
              <a:lnSpc>
                <a:spcPct val="90000"/>
              </a:lnSpc>
              <a:buFontTx/>
              <a:buNone/>
            </a:pPr>
            <a:r>
              <a:rPr lang="it-IT" sz="2400">
                <a:latin typeface="Comic Sans MS" charset="0"/>
              </a:rPr>
              <a:t>della</a:t>
            </a:r>
          </a:p>
          <a:p>
            <a:pPr algn="ctr">
              <a:lnSpc>
                <a:spcPct val="90000"/>
              </a:lnSpc>
              <a:buFontTx/>
              <a:buNone/>
            </a:pPr>
            <a:r>
              <a:rPr lang="it-IT" sz="2400">
                <a:latin typeface="Comic Sans MS" charset="0"/>
              </a:rPr>
              <a:t>COMUNICAZIONE</a:t>
            </a:r>
          </a:p>
        </p:txBody>
      </p:sp>
      <p:sp>
        <p:nvSpPr>
          <p:cNvPr id="16388" name="Rectangle 4"/>
          <p:cNvSpPr>
            <a:spLocks noGrp="1" noChangeArrowheads="1"/>
          </p:cNvSpPr>
          <p:nvPr>
            <p:ph type="body" sz="half" idx="2"/>
          </p:nvPr>
        </p:nvSpPr>
        <p:spPr>
          <a:xfrm>
            <a:off x="4643438" y="1341438"/>
            <a:ext cx="4038600" cy="5803900"/>
          </a:xfrm>
        </p:spPr>
        <p:txBody>
          <a:bodyPr>
            <a:normAutofit lnSpcReduction="10000"/>
          </a:bodyPr>
          <a:lstStyle/>
          <a:p>
            <a:pPr algn="ctr">
              <a:lnSpc>
                <a:spcPct val="90000"/>
              </a:lnSpc>
              <a:buFontTx/>
              <a:buNone/>
            </a:pPr>
            <a:r>
              <a:rPr lang="it-IT" sz="2400">
                <a:latin typeface="Comic Sans MS" charset="0"/>
              </a:rPr>
              <a:t>Se la comunicazione quotidiana enfatizza  il  contenuto, </a:t>
            </a:r>
          </a:p>
          <a:p>
            <a:pPr algn="ctr">
              <a:lnSpc>
                <a:spcPct val="90000"/>
              </a:lnSpc>
              <a:buFontTx/>
              <a:buNone/>
            </a:pPr>
            <a:r>
              <a:rPr lang="it-IT" sz="2400">
                <a:latin typeface="Comic Sans MS" charset="0"/>
              </a:rPr>
              <a:t>gli studi sulla comunicazione tendono a sottolineare il </a:t>
            </a:r>
            <a:br>
              <a:rPr lang="it-IT" sz="2400">
                <a:latin typeface="Comic Sans MS" charset="0"/>
              </a:rPr>
            </a:br>
            <a:r>
              <a:rPr lang="it-IT" sz="2400">
                <a:latin typeface="Comic Sans MS" charset="0"/>
              </a:rPr>
              <a:t>PROCESSO</a:t>
            </a:r>
          </a:p>
          <a:p>
            <a:pPr algn="ctr">
              <a:lnSpc>
                <a:spcPct val="90000"/>
              </a:lnSpc>
              <a:buFontTx/>
              <a:buNone/>
            </a:pPr>
            <a:endParaRPr lang="it-IT" sz="1400">
              <a:latin typeface="Comic Sans MS" charset="0"/>
            </a:endParaRPr>
          </a:p>
          <a:p>
            <a:pPr algn="ctr">
              <a:lnSpc>
                <a:spcPct val="90000"/>
              </a:lnSpc>
              <a:buFontTx/>
              <a:buNone/>
            </a:pPr>
            <a:r>
              <a:rPr lang="it-IT" sz="2400">
                <a:latin typeface="Comic Sans MS" charset="0"/>
              </a:rPr>
              <a:t>Contenuti familiari e comprensibili possono mascherare </a:t>
            </a:r>
          </a:p>
          <a:p>
            <a:pPr algn="ctr">
              <a:lnSpc>
                <a:spcPct val="90000"/>
              </a:lnSpc>
              <a:buFontTx/>
              <a:buNone/>
            </a:pPr>
            <a:r>
              <a:rPr lang="it-IT" sz="2400">
                <a:latin typeface="Comic Sans MS" charset="0"/>
              </a:rPr>
              <a:t>PROCESSI di RIELABORAZIONE CULTURALE radicalmente diversi</a:t>
            </a:r>
          </a:p>
        </p:txBody>
      </p:sp>
      <p:sp>
        <p:nvSpPr>
          <p:cNvPr id="16389" name="Rectangle 5"/>
          <p:cNvSpPr>
            <a:spLocks noChangeArrowheads="1"/>
          </p:cNvSpPr>
          <p:nvPr/>
        </p:nvSpPr>
        <p:spPr bwMode="auto">
          <a:xfrm>
            <a:off x="323850" y="1528763"/>
            <a:ext cx="4321175" cy="4779962"/>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6390" name="Rectangle 6"/>
          <p:cNvSpPr>
            <a:spLocks noChangeArrowheads="1"/>
          </p:cNvSpPr>
          <p:nvPr/>
        </p:nvSpPr>
        <p:spPr bwMode="auto">
          <a:xfrm>
            <a:off x="4500563" y="1125538"/>
            <a:ext cx="4319587" cy="5399087"/>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00074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sz="4000"/>
              <a:t>IL CODICE:</a:t>
            </a:r>
            <a:br>
              <a:rPr lang="it-IT" sz="4000"/>
            </a:br>
            <a:endParaRPr lang="it-IT" sz="4000"/>
          </a:p>
        </p:txBody>
      </p:sp>
      <p:sp>
        <p:nvSpPr>
          <p:cNvPr id="30723" name="Rectangle 3"/>
          <p:cNvSpPr>
            <a:spLocks noGrp="1" noChangeArrowheads="1"/>
          </p:cNvSpPr>
          <p:nvPr>
            <p:ph type="body" idx="1"/>
          </p:nvPr>
        </p:nvSpPr>
        <p:spPr>
          <a:xfrm>
            <a:off x="2184400" y="1125538"/>
            <a:ext cx="6502400" cy="5183187"/>
          </a:xfrm>
        </p:spPr>
        <p:txBody>
          <a:bodyPr>
            <a:normAutofit fontScale="47500" lnSpcReduction="20000"/>
          </a:bodyPr>
          <a:lstStyle/>
          <a:p>
            <a:pPr algn="ctr">
              <a:lnSpc>
                <a:spcPct val="80000"/>
              </a:lnSpc>
              <a:buFontTx/>
              <a:buNone/>
            </a:pPr>
            <a:r>
              <a:rPr lang="ja-JP" altLang="it-IT" sz="2400" dirty="0">
                <a:latin typeface="Arial"/>
              </a:rPr>
              <a:t>“</a:t>
            </a:r>
            <a:r>
              <a:rPr lang="it-IT" sz="2400" dirty="0"/>
              <a:t>sistema culturalmente definito e governato </a:t>
            </a:r>
          </a:p>
          <a:p>
            <a:pPr algn="ctr">
              <a:lnSpc>
                <a:spcPct val="80000"/>
              </a:lnSpc>
              <a:buFontTx/>
              <a:buNone/>
            </a:pPr>
            <a:r>
              <a:rPr lang="it-IT" sz="2400" dirty="0" smtClean="0"/>
              <a:t>da </a:t>
            </a:r>
            <a:r>
              <a:rPr lang="it-IT" sz="2400" dirty="0"/>
              <a:t>sistemi di simboli arbitrari e condivisi </a:t>
            </a:r>
            <a:br>
              <a:rPr lang="it-IT" sz="2400" dirty="0"/>
            </a:br>
            <a:r>
              <a:rPr lang="it-IT" sz="2400" dirty="0"/>
              <a:t>usati per trasmettere e costruire significati.</a:t>
            </a:r>
          </a:p>
          <a:p>
            <a:pPr algn="ctr">
              <a:lnSpc>
                <a:spcPct val="80000"/>
              </a:lnSpc>
              <a:buFontTx/>
              <a:buNone/>
            </a:pPr>
            <a:endParaRPr lang="it-IT" sz="1200" dirty="0"/>
          </a:p>
          <a:p>
            <a:pPr algn="ctr">
              <a:lnSpc>
                <a:spcPct val="80000"/>
              </a:lnSpc>
              <a:buFontTx/>
              <a:buNone/>
            </a:pPr>
            <a:endParaRPr lang="it-IT" sz="1200" dirty="0"/>
          </a:p>
          <a:p>
            <a:pPr>
              <a:lnSpc>
                <a:spcPct val="80000"/>
              </a:lnSpc>
              <a:buFontTx/>
              <a:buNone/>
            </a:pPr>
            <a:r>
              <a:rPr lang="it-IT" sz="2400" dirty="0"/>
              <a:t>Nel concetto di codice sono inclusi: </a:t>
            </a:r>
          </a:p>
          <a:p>
            <a:pPr>
              <a:lnSpc>
                <a:spcPct val="80000"/>
              </a:lnSpc>
            </a:pPr>
            <a:r>
              <a:rPr lang="it-IT" sz="2400" dirty="0"/>
              <a:t>Il linguaggio</a:t>
            </a:r>
          </a:p>
          <a:p>
            <a:pPr>
              <a:lnSpc>
                <a:spcPct val="80000"/>
              </a:lnSpc>
            </a:pPr>
            <a:r>
              <a:rPr lang="it-IT" sz="2400" dirty="0"/>
              <a:t>I fenomeni paralinguistici</a:t>
            </a:r>
          </a:p>
          <a:p>
            <a:pPr>
              <a:lnSpc>
                <a:spcPct val="80000"/>
              </a:lnSpc>
            </a:pPr>
            <a:r>
              <a:rPr lang="it-IT" sz="2400" dirty="0"/>
              <a:t>I fenomeni non verbali</a:t>
            </a:r>
          </a:p>
          <a:p>
            <a:pPr>
              <a:lnSpc>
                <a:spcPct val="80000"/>
              </a:lnSpc>
            </a:pPr>
            <a:r>
              <a:rPr lang="it-IT" sz="2400" dirty="0"/>
              <a:t>Il silenzio</a:t>
            </a:r>
          </a:p>
          <a:p>
            <a:pPr>
              <a:lnSpc>
                <a:spcPct val="80000"/>
              </a:lnSpc>
            </a:pPr>
            <a:r>
              <a:rPr lang="it-IT" sz="2400" dirty="0"/>
              <a:t>Le scelte linguistiche</a:t>
            </a:r>
          </a:p>
          <a:p>
            <a:pPr>
              <a:lnSpc>
                <a:spcPct val="80000"/>
              </a:lnSpc>
            </a:pPr>
            <a:r>
              <a:rPr lang="it-IT" sz="2400" dirty="0"/>
              <a:t>Il comportamento multilinguistico</a:t>
            </a:r>
          </a:p>
          <a:p>
            <a:pPr>
              <a:lnSpc>
                <a:spcPct val="80000"/>
              </a:lnSpc>
            </a:pPr>
            <a:r>
              <a:rPr lang="it-IT" sz="2400" dirty="0"/>
              <a:t>Le interruzioni</a:t>
            </a:r>
          </a:p>
          <a:p>
            <a:pPr>
              <a:lnSpc>
                <a:spcPct val="80000"/>
              </a:lnSpc>
            </a:pPr>
            <a:r>
              <a:rPr lang="it-IT" sz="2400" dirty="0"/>
              <a:t>L</a:t>
            </a:r>
            <a:r>
              <a:rPr lang="ja-JP" altLang="it-IT" sz="2400" dirty="0">
                <a:latin typeface="Arial"/>
              </a:rPr>
              <a:t>’</a:t>
            </a:r>
            <a:r>
              <a:rPr lang="it-IT" sz="2400" dirty="0"/>
              <a:t>organizzazione dei turni di parola</a:t>
            </a:r>
            <a:r>
              <a:rPr lang="ja-JP" altLang="it-IT" sz="2400" dirty="0">
                <a:latin typeface="Arial"/>
              </a:rPr>
              <a:t>”</a:t>
            </a:r>
            <a:endParaRPr lang="it-IT" sz="2400" dirty="0"/>
          </a:p>
          <a:p>
            <a:pPr algn="ctr">
              <a:lnSpc>
                <a:spcPct val="80000"/>
              </a:lnSpc>
              <a:buFontTx/>
              <a:buNone/>
            </a:pPr>
            <a:r>
              <a:rPr lang="it-IT" sz="1200" dirty="0"/>
              <a:t>(</a:t>
            </a:r>
            <a:r>
              <a:rPr lang="it-IT" sz="1200" dirty="0" err="1"/>
              <a:t>Sarbaugh</a:t>
            </a:r>
            <a:r>
              <a:rPr lang="it-IT" sz="1200" dirty="0"/>
              <a:t>, Asuncion-Lande)</a:t>
            </a:r>
          </a:p>
        </p:txBody>
      </p:sp>
      <p:sp>
        <p:nvSpPr>
          <p:cNvPr id="30724" name="Rectangle 4"/>
          <p:cNvSpPr>
            <a:spLocks noChangeArrowheads="1"/>
          </p:cNvSpPr>
          <p:nvPr/>
        </p:nvSpPr>
        <p:spPr bwMode="auto">
          <a:xfrm>
            <a:off x="395288" y="1052513"/>
            <a:ext cx="8424862" cy="5256212"/>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41112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685800"/>
            <a:ext cx="7981950" cy="886968"/>
          </a:xfrm>
        </p:spPr>
        <p:txBody>
          <a:bodyPr/>
          <a:lstStyle/>
          <a:p>
            <a:r>
              <a:rPr lang="it-IT" sz="4000" dirty="0"/>
              <a:t>Nesso tra cultura </a:t>
            </a:r>
            <a:br>
              <a:rPr lang="it-IT" sz="4000" dirty="0"/>
            </a:br>
            <a:r>
              <a:rPr lang="it-IT" sz="4000" dirty="0"/>
              <a:t>e codice comunicativo</a:t>
            </a:r>
          </a:p>
        </p:txBody>
      </p:sp>
      <p:sp>
        <p:nvSpPr>
          <p:cNvPr id="31747" name="Rectangle 3"/>
          <p:cNvSpPr>
            <a:spLocks noGrp="1" noChangeArrowheads="1"/>
          </p:cNvSpPr>
          <p:nvPr>
            <p:ph type="body" idx="1"/>
          </p:nvPr>
        </p:nvSpPr>
        <p:spPr>
          <a:xfrm>
            <a:off x="2150532" y="1727200"/>
            <a:ext cx="6536267" cy="4797425"/>
          </a:xfrm>
        </p:spPr>
        <p:txBody>
          <a:bodyPr>
            <a:normAutofit fontScale="47500" lnSpcReduction="20000"/>
          </a:bodyPr>
          <a:lstStyle/>
          <a:p>
            <a:pPr algn="ctr">
              <a:lnSpc>
                <a:spcPct val="80000"/>
              </a:lnSpc>
              <a:buFontTx/>
              <a:buNone/>
            </a:pPr>
            <a:r>
              <a:rPr lang="it-IT" sz="2400" dirty="0"/>
              <a:t>Il codice è l</a:t>
            </a:r>
            <a:r>
              <a:rPr lang="ja-JP" altLang="it-IT" sz="2400" dirty="0">
                <a:latin typeface="Arial"/>
              </a:rPr>
              <a:t>’</a:t>
            </a:r>
            <a:r>
              <a:rPr lang="it-IT" sz="2400" dirty="0"/>
              <a:t>arena in cui valori individuali e culturali, </a:t>
            </a:r>
          </a:p>
          <a:p>
            <a:pPr algn="ctr">
              <a:lnSpc>
                <a:spcPct val="80000"/>
              </a:lnSpc>
              <a:buFontTx/>
              <a:buNone/>
            </a:pPr>
            <a:r>
              <a:rPr lang="it-IT" sz="2400" dirty="0"/>
              <a:t>le priorità e gli accordi ( o la loro mancanza) </a:t>
            </a:r>
          </a:p>
          <a:p>
            <a:pPr algn="ctr">
              <a:lnSpc>
                <a:spcPct val="80000"/>
              </a:lnSpc>
              <a:buFontTx/>
              <a:buNone/>
            </a:pPr>
            <a:r>
              <a:rPr lang="it-IT" sz="2400" dirty="0"/>
              <a:t>si palesano negli eventi comunicativi.</a:t>
            </a:r>
          </a:p>
          <a:p>
            <a:pPr algn="ctr">
              <a:lnSpc>
                <a:spcPct val="80000"/>
              </a:lnSpc>
              <a:buFontTx/>
              <a:buNone/>
            </a:pPr>
            <a:r>
              <a:rPr lang="it-IT" sz="2400" dirty="0"/>
              <a:t>Per questa ragione, esso è a nostra disposizione </a:t>
            </a:r>
          </a:p>
          <a:p>
            <a:pPr algn="ctr">
              <a:lnSpc>
                <a:spcPct val="80000"/>
              </a:lnSpc>
              <a:buFontTx/>
              <a:buNone/>
            </a:pPr>
            <a:r>
              <a:rPr lang="it-IT" sz="2400" dirty="0"/>
              <a:t>come una chiave per comprendere una cultura. </a:t>
            </a:r>
          </a:p>
          <a:p>
            <a:pPr algn="ctr">
              <a:lnSpc>
                <a:spcPct val="80000"/>
              </a:lnSpc>
              <a:buFontTx/>
              <a:buNone/>
            </a:pPr>
            <a:r>
              <a:rPr lang="it-IT" sz="2400" dirty="0"/>
              <a:t>Il codice rappresenta, inoltre, </a:t>
            </a:r>
          </a:p>
          <a:p>
            <a:pPr algn="ctr">
              <a:lnSpc>
                <a:spcPct val="80000"/>
              </a:lnSpc>
              <a:buFontTx/>
              <a:buNone/>
            </a:pPr>
            <a:r>
              <a:rPr lang="it-IT" sz="2400" dirty="0"/>
              <a:t>lo strumento grazie al quale</a:t>
            </a:r>
          </a:p>
          <a:p>
            <a:pPr algn="ctr">
              <a:lnSpc>
                <a:spcPct val="80000"/>
              </a:lnSpc>
              <a:buFontTx/>
              <a:buNone/>
            </a:pPr>
            <a:r>
              <a:rPr lang="it-IT" sz="2400" dirty="0"/>
              <a:t> i partecipanti negoziano e definiscono nuovi accordi</a:t>
            </a:r>
            <a:r>
              <a:rPr lang="it-IT" sz="2400" dirty="0" smtClean="0"/>
              <a:t>,</a:t>
            </a:r>
          </a:p>
          <a:p>
            <a:pPr algn="ctr">
              <a:lnSpc>
                <a:spcPct val="80000"/>
              </a:lnSpc>
              <a:buFontTx/>
              <a:buNone/>
            </a:pPr>
            <a:r>
              <a:rPr lang="it-IT" sz="2400" dirty="0" smtClean="0"/>
              <a:t> </a:t>
            </a:r>
            <a:r>
              <a:rPr lang="it-IT" sz="2400" dirty="0"/>
              <a:t>nuove priorità condivise e nuovi valori:</a:t>
            </a:r>
          </a:p>
          <a:p>
            <a:pPr algn="ctr">
              <a:lnSpc>
                <a:spcPct val="80000"/>
              </a:lnSpc>
              <a:buFontTx/>
              <a:buNone/>
            </a:pPr>
            <a:r>
              <a:rPr lang="it-IT" sz="2400" dirty="0"/>
              <a:t> di conseguenza esso è disponibile </a:t>
            </a:r>
          </a:p>
          <a:p>
            <a:pPr algn="ctr">
              <a:lnSpc>
                <a:spcPct val="80000"/>
              </a:lnSpc>
              <a:buFontTx/>
              <a:buNone/>
            </a:pPr>
            <a:r>
              <a:rPr lang="it-IT" sz="2400" dirty="0"/>
              <a:t>anche come una chiave</a:t>
            </a:r>
          </a:p>
          <a:p>
            <a:pPr algn="ctr">
              <a:lnSpc>
                <a:spcPct val="80000"/>
              </a:lnSpc>
              <a:buFontTx/>
              <a:buNone/>
            </a:pPr>
            <a:r>
              <a:rPr lang="it-IT" sz="2400" dirty="0"/>
              <a:t> per comprendere il processo comunicativo interculturale</a:t>
            </a:r>
            <a:r>
              <a:rPr lang="ja-JP" altLang="it-IT" sz="2400" dirty="0">
                <a:latin typeface="Arial"/>
              </a:rPr>
              <a:t>”</a:t>
            </a:r>
            <a:endParaRPr lang="it-IT" sz="2400" dirty="0"/>
          </a:p>
          <a:p>
            <a:pPr algn="ctr">
              <a:lnSpc>
                <a:spcPct val="80000"/>
              </a:lnSpc>
              <a:buFontTx/>
              <a:buNone/>
            </a:pPr>
            <a:r>
              <a:rPr lang="it-IT" sz="1600" dirty="0"/>
              <a:t>(</a:t>
            </a:r>
            <a:r>
              <a:rPr lang="it-IT" sz="1600" dirty="0" err="1"/>
              <a:t>Cooley</a:t>
            </a:r>
            <a:r>
              <a:rPr lang="it-IT" sz="1600" dirty="0"/>
              <a:t>)</a:t>
            </a:r>
          </a:p>
        </p:txBody>
      </p:sp>
      <p:sp>
        <p:nvSpPr>
          <p:cNvPr id="31748" name="Rectangle 4"/>
          <p:cNvSpPr>
            <a:spLocks noChangeArrowheads="1"/>
          </p:cNvSpPr>
          <p:nvPr/>
        </p:nvSpPr>
        <p:spPr bwMode="auto">
          <a:xfrm>
            <a:off x="395288" y="1580092"/>
            <a:ext cx="8353425" cy="4968875"/>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3217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77875"/>
          </a:xfrm>
        </p:spPr>
        <p:txBody>
          <a:bodyPr/>
          <a:lstStyle/>
          <a:p>
            <a:r>
              <a:rPr lang="it-IT" sz="4000">
                <a:latin typeface="Comic Sans MS" charset="0"/>
              </a:rPr>
              <a:t>COMUNICAZIONE INTERCULTURALE</a:t>
            </a:r>
          </a:p>
        </p:txBody>
      </p:sp>
      <p:sp>
        <p:nvSpPr>
          <p:cNvPr id="21507" name="Rectangle 3"/>
          <p:cNvSpPr>
            <a:spLocks noGrp="1" noChangeArrowheads="1"/>
          </p:cNvSpPr>
          <p:nvPr>
            <p:ph type="body" idx="1"/>
          </p:nvPr>
        </p:nvSpPr>
        <p:spPr>
          <a:xfrm>
            <a:off x="1896532" y="1773238"/>
            <a:ext cx="6790267" cy="4751387"/>
          </a:xfrm>
        </p:spPr>
        <p:txBody>
          <a:bodyPr/>
          <a:lstStyle/>
          <a:p>
            <a:pPr lvl="1" algn="ctr">
              <a:lnSpc>
                <a:spcPct val="80000"/>
              </a:lnSpc>
              <a:buFont typeface="Wingdings" charset="0"/>
              <a:buNone/>
            </a:pPr>
            <a:r>
              <a:rPr lang="it-IT" sz="2400" dirty="0">
                <a:latin typeface="Comic Sans MS" charset="0"/>
              </a:rPr>
              <a:t>Contesti che </a:t>
            </a:r>
            <a:r>
              <a:rPr lang="it-IT" sz="2400" dirty="0" smtClean="0">
                <a:latin typeface="Comic Sans MS" charset="0"/>
              </a:rPr>
              <a:t>compongono </a:t>
            </a:r>
          </a:p>
          <a:p>
            <a:pPr lvl="1" algn="ctr">
              <a:lnSpc>
                <a:spcPct val="80000"/>
              </a:lnSpc>
              <a:buFont typeface="Wingdings" charset="0"/>
              <a:buNone/>
            </a:pPr>
            <a:r>
              <a:rPr lang="it-IT" sz="2400" dirty="0" smtClean="0">
                <a:latin typeface="Comic Sans MS" charset="0"/>
              </a:rPr>
              <a:t>la </a:t>
            </a:r>
            <a:r>
              <a:rPr lang="it-IT" sz="2400" dirty="0">
                <a:latin typeface="Comic Sans MS" charset="0"/>
              </a:rPr>
              <a:t>comunicazione </a:t>
            </a:r>
            <a:r>
              <a:rPr lang="it-IT" sz="2400" dirty="0" smtClean="0">
                <a:latin typeface="Comic Sans MS" charset="0"/>
              </a:rPr>
              <a:t>interculturale:</a:t>
            </a:r>
            <a:endParaRPr lang="it-IT" sz="2400" dirty="0">
              <a:latin typeface="Comic Sans MS" charset="0"/>
            </a:endParaRPr>
          </a:p>
          <a:p>
            <a:pPr lvl="1" algn="ctr">
              <a:lnSpc>
                <a:spcPct val="80000"/>
              </a:lnSpc>
              <a:buFont typeface="Wingdings" charset="0"/>
              <a:buNone/>
            </a:pPr>
            <a:endParaRPr lang="it-IT" sz="2400" dirty="0">
              <a:latin typeface="Comic Sans MS" charset="0"/>
            </a:endParaRPr>
          </a:p>
          <a:p>
            <a:pPr lvl="1" algn="ctr">
              <a:lnSpc>
                <a:spcPct val="80000"/>
              </a:lnSpc>
              <a:buFont typeface="Wingdings" charset="0"/>
              <a:buChar char="ü"/>
            </a:pPr>
            <a:r>
              <a:rPr lang="it-IT" sz="2400" dirty="0">
                <a:latin typeface="Comic Sans MS" charset="0"/>
              </a:rPr>
              <a:t>L</a:t>
            </a:r>
            <a:r>
              <a:rPr lang="ja-JP" altLang="it-IT" sz="2400" dirty="0">
                <a:latin typeface="Arial"/>
              </a:rPr>
              <a:t>’</a:t>
            </a:r>
            <a:r>
              <a:rPr lang="it-IT" sz="2400" dirty="0">
                <a:latin typeface="Comic Sans MS" charset="0"/>
              </a:rPr>
              <a:t>interazione interpersonale</a:t>
            </a:r>
          </a:p>
          <a:p>
            <a:pPr lvl="1" algn="ctr">
              <a:lnSpc>
                <a:spcPct val="80000"/>
              </a:lnSpc>
              <a:buFont typeface="Wingdings" charset="0"/>
              <a:buChar char="ü"/>
            </a:pPr>
            <a:r>
              <a:rPr lang="it-IT" sz="2400" dirty="0">
                <a:latin typeface="Comic Sans MS" charset="0"/>
              </a:rPr>
              <a:t>Approcci culturali generici (etici) </a:t>
            </a:r>
          </a:p>
          <a:p>
            <a:pPr lvl="1" algn="ctr">
              <a:lnSpc>
                <a:spcPct val="80000"/>
              </a:lnSpc>
              <a:buFont typeface="Wingdings" charset="0"/>
              <a:buNone/>
            </a:pPr>
            <a:r>
              <a:rPr lang="it-IT" sz="2400" dirty="0">
                <a:latin typeface="Comic Sans MS" charset="0"/>
              </a:rPr>
              <a:t>e emici (specifici)</a:t>
            </a:r>
          </a:p>
          <a:p>
            <a:pPr lvl="1" algn="ctr">
              <a:lnSpc>
                <a:spcPct val="80000"/>
              </a:lnSpc>
              <a:buFont typeface="Wingdings" charset="0"/>
              <a:buChar char="ü"/>
            </a:pPr>
            <a:r>
              <a:rPr lang="it-IT" sz="2400" dirty="0">
                <a:latin typeface="Comic Sans MS" charset="0"/>
              </a:rPr>
              <a:t>Enfasi sul processo (il come)</a:t>
            </a:r>
          </a:p>
          <a:p>
            <a:pPr lvl="1" algn="ctr">
              <a:lnSpc>
                <a:spcPct val="80000"/>
              </a:lnSpc>
              <a:buFont typeface="Wingdings" charset="0"/>
              <a:buChar char="ü"/>
            </a:pPr>
            <a:r>
              <a:rPr lang="it-IT" sz="2400" dirty="0">
                <a:latin typeface="Comic Sans MS" charset="0"/>
              </a:rPr>
              <a:t>Il ruolo del linguaggio (digitale)</a:t>
            </a:r>
          </a:p>
          <a:p>
            <a:pPr lvl="1" algn="ctr">
              <a:lnSpc>
                <a:spcPct val="80000"/>
              </a:lnSpc>
              <a:buFont typeface="Wingdings" charset="0"/>
              <a:buChar char="ü"/>
            </a:pPr>
            <a:r>
              <a:rPr lang="it-IT" sz="2400" dirty="0">
                <a:latin typeface="Comic Sans MS" charset="0"/>
              </a:rPr>
              <a:t>Il ruolo del linguaggio (analogico)</a:t>
            </a:r>
          </a:p>
          <a:p>
            <a:pPr lvl="1" algn="ctr">
              <a:lnSpc>
                <a:spcPct val="80000"/>
              </a:lnSpc>
              <a:buFont typeface="Wingdings" charset="0"/>
              <a:buChar char="ü"/>
            </a:pPr>
            <a:r>
              <a:rPr lang="it-IT" sz="2400" dirty="0">
                <a:latin typeface="Comic Sans MS" charset="0"/>
              </a:rPr>
              <a:t>Il ruolo della percezione</a:t>
            </a:r>
          </a:p>
          <a:p>
            <a:pPr lvl="1" algn="ctr">
              <a:lnSpc>
                <a:spcPct val="80000"/>
              </a:lnSpc>
              <a:buFont typeface="Wingdings" charset="0"/>
              <a:buChar char="ü"/>
            </a:pPr>
            <a:r>
              <a:rPr lang="it-IT" sz="2400" dirty="0">
                <a:latin typeface="Comic Sans MS" charset="0"/>
              </a:rPr>
              <a:t>Stili di comunicazione</a:t>
            </a:r>
          </a:p>
          <a:p>
            <a:pPr lvl="1" algn="ctr">
              <a:lnSpc>
                <a:spcPct val="80000"/>
              </a:lnSpc>
              <a:buFont typeface="Wingdings" charset="0"/>
              <a:buChar char="ü"/>
            </a:pPr>
            <a:r>
              <a:rPr lang="it-IT" sz="2400" dirty="0">
                <a:latin typeface="Comic Sans MS" charset="0"/>
              </a:rPr>
              <a:t>Adattamento culturale</a:t>
            </a:r>
          </a:p>
          <a:p>
            <a:pPr lvl="1" algn="ctr">
              <a:lnSpc>
                <a:spcPct val="80000"/>
              </a:lnSpc>
              <a:buFont typeface="Wingdings" charset="0"/>
              <a:buChar char="ü"/>
            </a:pPr>
            <a:endParaRPr lang="it-IT" sz="2400" dirty="0">
              <a:latin typeface="Comic Sans MS" charset="0"/>
            </a:endParaRPr>
          </a:p>
          <a:p>
            <a:pPr lvl="1" algn="ctr">
              <a:lnSpc>
                <a:spcPct val="80000"/>
              </a:lnSpc>
              <a:buFont typeface="Wingdings" charset="0"/>
              <a:buChar char="ü"/>
            </a:pPr>
            <a:endParaRPr lang="it-IT" sz="2400" dirty="0">
              <a:latin typeface="Comic Sans MS" charset="0"/>
            </a:endParaRPr>
          </a:p>
          <a:p>
            <a:pPr lvl="1" algn="ctr">
              <a:lnSpc>
                <a:spcPct val="80000"/>
              </a:lnSpc>
              <a:buFont typeface="Wingdings" charset="0"/>
              <a:buChar char="ü"/>
            </a:pPr>
            <a:endParaRPr lang="it-IT" sz="2400" dirty="0">
              <a:latin typeface="Comic Sans MS" charset="0"/>
            </a:endParaRPr>
          </a:p>
        </p:txBody>
      </p:sp>
      <p:sp>
        <p:nvSpPr>
          <p:cNvPr id="21508" name="Rectangle 4"/>
          <p:cNvSpPr>
            <a:spLocks noChangeArrowheads="1"/>
          </p:cNvSpPr>
          <p:nvPr/>
        </p:nvSpPr>
        <p:spPr bwMode="auto">
          <a:xfrm>
            <a:off x="395288" y="1484313"/>
            <a:ext cx="8424862" cy="5040312"/>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0568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COMPETENZA INTERCULTURALE</a:t>
            </a:r>
            <a:endParaRPr lang="it-IT" dirty="0"/>
          </a:p>
        </p:txBody>
      </p:sp>
      <p:sp>
        <p:nvSpPr>
          <p:cNvPr id="3" name="Segnaposto contenuto 2"/>
          <p:cNvSpPr>
            <a:spLocks noGrp="1"/>
          </p:cNvSpPr>
          <p:nvPr>
            <p:ph idx="1"/>
          </p:nvPr>
        </p:nvSpPr>
        <p:spPr>
          <a:xfrm>
            <a:off x="1998133" y="2020888"/>
            <a:ext cx="6908800" cy="4105275"/>
          </a:xfrm>
        </p:spPr>
        <p:txBody>
          <a:bodyPr>
            <a:normAutofit fontScale="92500"/>
          </a:bodyPr>
          <a:lstStyle/>
          <a:p>
            <a:pPr marL="0" indent="0">
              <a:buNone/>
            </a:pPr>
            <a:endParaRPr lang="it-IT" dirty="0" smtClean="0"/>
          </a:p>
          <a:p>
            <a:pPr marL="0" indent="0">
              <a:buNone/>
            </a:pPr>
            <a:endParaRPr lang="it-IT" dirty="0"/>
          </a:p>
          <a:p>
            <a:pPr marL="0" indent="0">
              <a:buNone/>
            </a:pPr>
            <a:r>
              <a:rPr lang="it-IT" sz="3200" dirty="0" smtClean="0">
                <a:solidFill>
                  <a:schemeClr val="tx1"/>
                </a:solidFill>
                <a:hlinkClick r:id="rId2"/>
              </a:rPr>
              <a:t>http://hubmiur.pubblica.istruzione.it/web/istruzione/intercultura-</a:t>
            </a:r>
            <a:r>
              <a:rPr lang="it-IT" sz="3200" dirty="0" smtClean="0">
                <a:solidFill>
                  <a:schemeClr val="tx1"/>
                </a:solidFill>
                <a:hlinkClick r:id="rId2"/>
              </a:rPr>
              <a:t>normativa</a:t>
            </a:r>
            <a:endParaRPr lang="it-IT" sz="3200" dirty="0" smtClean="0">
              <a:solidFill>
                <a:schemeClr val="tx1"/>
              </a:solidFill>
            </a:endParaRPr>
          </a:p>
          <a:p>
            <a:pPr marL="0" indent="0">
              <a:buNone/>
            </a:pPr>
            <a:r>
              <a:rPr lang="it-IT" sz="3200" dirty="0" smtClean="0">
                <a:solidFill>
                  <a:schemeClr val="tx1"/>
                </a:solidFill>
              </a:rPr>
              <a:t>La via italiana per la scuola </a:t>
            </a:r>
            <a:r>
              <a:rPr lang="it-IT" sz="3200" dirty="0" err="1" smtClean="0">
                <a:solidFill>
                  <a:schemeClr val="tx1"/>
                </a:solidFill>
              </a:rPr>
              <a:t>interc</a:t>
            </a:r>
            <a:r>
              <a:rPr lang="it-IT" sz="3200" dirty="0" smtClean="0">
                <a:solidFill>
                  <a:schemeClr val="tx1"/>
                </a:solidFill>
              </a:rPr>
              <a:t>.</a:t>
            </a:r>
          </a:p>
          <a:p>
            <a:pPr marL="0" indent="0">
              <a:buNone/>
            </a:pPr>
            <a:r>
              <a:rPr lang="it-IT" sz="3200" dirty="0" smtClean="0">
                <a:solidFill>
                  <a:schemeClr val="tx1"/>
                </a:solidFill>
              </a:rPr>
              <a:t>Linee guida per l’accoglienza 2014</a:t>
            </a:r>
          </a:p>
          <a:p>
            <a:pPr marL="0" indent="0">
              <a:buNone/>
            </a:pPr>
            <a:endParaRPr lang="it-IT" dirty="0" smtClean="0"/>
          </a:p>
          <a:p>
            <a:pPr marL="0" indent="0">
              <a:buNone/>
            </a:pPr>
            <a:endParaRPr lang="it-IT" dirty="0" smtClean="0"/>
          </a:p>
          <a:p>
            <a:pPr marL="0" indent="0">
              <a:buNone/>
            </a:pPr>
            <a:endParaRPr lang="it-IT"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439901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3793068" y="965200"/>
            <a:ext cx="5029199" cy="1486848"/>
          </a:xfrm>
        </p:spPr>
        <p:txBody>
          <a:bodyPr>
            <a:normAutofit/>
          </a:bodyPr>
          <a:lstStyle/>
          <a:p>
            <a:r>
              <a:rPr lang="it-IT" sz="1400" i="1" dirty="0" smtClean="0"/>
              <a:t> </a:t>
            </a:r>
            <a:r>
              <a:rPr lang="it-IT" sz="1400" i="1" dirty="0"/>
              <a:t>risultato dell’assimilazione di informazioni attraverso l’apprendimento. Le conoscenze sono un insieme di fatti, principi , teorie e pratiche relative a un settore di lavoro o di studio. Le conoscenze sono descritte come teoriche e/o pratiche.</a:t>
            </a:r>
            <a:endParaRPr lang="it-IT" sz="1400" dirty="0"/>
          </a:p>
          <a:p>
            <a:r>
              <a:rPr lang="it-IT" i="1" dirty="0"/>
              <a:t> </a:t>
            </a:r>
            <a:endParaRPr lang="it-IT" dirty="0"/>
          </a:p>
        </p:txBody>
      </p:sp>
      <p:sp>
        <p:nvSpPr>
          <p:cNvPr id="5" name="Segnaposto immagine 4"/>
          <p:cNvSpPr>
            <a:spLocks noGrp="1"/>
          </p:cNvSpPr>
          <p:nvPr>
            <p:ph type="pic" sz="quarter" idx="13"/>
          </p:nvPr>
        </p:nvSpPr>
        <p:spPr>
          <a:xfrm>
            <a:off x="1368614" y="139830"/>
            <a:ext cx="1686360" cy="1956816"/>
          </a:xfrm>
        </p:spPr>
      </p:sp>
      <p:sp>
        <p:nvSpPr>
          <p:cNvPr id="6" name="Segnaposto immagine 5"/>
          <p:cNvSpPr>
            <a:spLocks noGrp="1"/>
          </p:cNvSpPr>
          <p:nvPr>
            <p:ph type="pic" sz="quarter" idx="14"/>
          </p:nvPr>
        </p:nvSpPr>
        <p:spPr>
          <a:xfrm flipV="1">
            <a:off x="745067" y="4462815"/>
            <a:ext cx="2309907" cy="1956816"/>
          </a:xfrm>
        </p:spPr>
      </p:sp>
      <p:sp>
        <p:nvSpPr>
          <p:cNvPr id="7" name="Segnaposto testo 6"/>
          <p:cNvSpPr>
            <a:spLocks noGrp="1"/>
          </p:cNvSpPr>
          <p:nvPr>
            <p:ph type="body" sz="half" idx="17"/>
          </p:nvPr>
        </p:nvSpPr>
        <p:spPr>
          <a:xfrm>
            <a:off x="5215467" y="139831"/>
            <a:ext cx="3149164" cy="571369"/>
          </a:xfrm>
        </p:spPr>
        <p:txBody>
          <a:bodyPr/>
          <a:lstStyle/>
          <a:p>
            <a:r>
              <a:rPr lang="it-IT" dirty="0" smtClean="0"/>
              <a:t>CONOSCENZE</a:t>
            </a:r>
            <a:endParaRPr lang="it-IT" dirty="0"/>
          </a:p>
        </p:txBody>
      </p:sp>
      <p:sp>
        <p:nvSpPr>
          <p:cNvPr id="8" name="Segnaposto immagine 7"/>
          <p:cNvSpPr>
            <a:spLocks noGrp="1"/>
          </p:cNvSpPr>
          <p:nvPr>
            <p:ph type="pic" sz="quarter" idx="18"/>
          </p:nvPr>
        </p:nvSpPr>
        <p:spPr>
          <a:xfrm>
            <a:off x="2150534" y="2452048"/>
            <a:ext cx="1642534" cy="1956816"/>
          </a:xfrm>
        </p:spPr>
      </p:sp>
      <p:sp>
        <p:nvSpPr>
          <p:cNvPr id="9" name="Segnaposto testo 8"/>
          <p:cNvSpPr>
            <a:spLocks noGrp="1"/>
          </p:cNvSpPr>
          <p:nvPr>
            <p:ph type="body" sz="half" idx="19"/>
          </p:nvPr>
        </p:nvSpPr>
        <p:spPr>
          <a:xfrm>
            <a:off x="3793068" y="2929466"/>
            <a:ext cx="5029199" cy="1845733"/>
          </a:xfrm>
        </p:spPr>
        <p:txBody>
          <a:bodyPr>
            <a:normAutofit/>
          </a:bodyPr>
          <a:lstStyle/>
          <a:p>
            <a:endParaRPr lang="it-IT" dirty="0"/>
          </a:p>
          <a:p>
            <a:r>
              <a:rPr lang="it-IT" i="1" dirty="0" smtClean="0"/>
              <a:t> </a:t>
            </a:r>
            <a:r>
              <a:rPr lang="it-IT" sz="1400" i="1" dirty="0"/>
              <a:t>indicano le capacità di applicare conoscenze e di usare know-how per portare a termine compiti e risolvere problemi. Le abilità sono descritte come cognitive (comprendenti l’uso del pensiero logico, intuitivo e creativo) o pratiche (comprendenti l’abilità manuale e l’uso di metodi, materiali, strumenti).</a:t>
            </a:r>
            <a:r>
              <a:rPr lang="it-IT" sz="1400" dirty="0"/>
              <a:t> </a:t>
            </a:r>
            <a:r>
              <a:rPr lang="it-IT" sz="1400" i="1" dirty="0"/>
              <a:t> </a:t>
            </a:r>
            <a:endParaRPr lang="it-IT" sz="1400" dirty="0"/>
          </a:p>
          <a:p>
            <a:endParaRPr lang="it-IT" dirty="0"/>
          </a:p>
        </p:txBody>
      </p:sp>
      <p:sp>
        <p:nvSpPr>
          <p:cNvPr id="10" name="Segnaposto testo 9"/>
          <p:cNvSpPr>
            <a:spLocks noGrp="1"/>
          </p:cNvSpPr>
          <p:nvPr>
            <p:ph type="body" sz="half" idx="20"/>
          </p:nvPr>
        </p:nvSpPr>
        <p:spPr>
          <a:xfrm>
            <a:off x="5840505" y="2252134"/>
            <a:ext cx="2524126" cy="677333"/>
          </a:xfrm>
        </p:spPr>
        <p:txBody>
          <a:bodyPr/>
          <a:lstStyle/>
          <a:p>
            <a:r>
              <a:rPr lang="it-IT" dirty="0" smtClean="0"/>
              <a:t>ABILITA’</a:t>
            </a:r>
            <a:endParaRPr lang="it-IT" dirty="0"/>
          </a:p>
        </p:txBody>
      </p:sp>
      <p:sp>
        <p:nvSpPr>
          <p:cNvPr id="11" name="Segnaposto testo 10"/>
          <p:cNvSpPr>
            <a:spLocks noGrp="1"/>
          </p:cNvSpPr>
          <p:nvPr>
            <p:ph type="body" sz="half" idx="21"/>
          </p:nvPr>
        </p:nvSpPr>
        <p:spPr>
          <a:xfrm>
            <a:off x="3793068" y="5135812"/>
            <a:ext cx="5029199" cy="1722187"/>
          </a:xfrm>
        </p:spPr>
        <p:txBody>
          <a:bodyPr>
            <a:normAutofit/>
          </a:bodyPr>
          <a:lstStyle/>
          <a:p>
            <a:endParaRPr lang="it-IT" dirty="0"/>
          </a:p>
          <a:p>
            <a:r>
              <a:rPr lang="it-IT" i="1" dirty="0"/>
              <a:t> </a:t>
            </a:r>
            <a:endParaRPr lang="it-IT" dirty="0"/>
          </a:p>
          <a:p>
            <a:r>
              <a:rPr lang="it-IT" i="1" dirty="0" smtClean="0"/>
              <a:t> </a:t>
            </a:r>
            <a:r>
              <a:rPr lang="it-IT" sz="1400" i="1" dirty="0"/>
              <a:t>comprovata capacità di usare conoscenze, abilità e capacità personali, sociali e/o metodologiche, in situazioni di lavoro o di studio e nello sviluppo professionale e personale. Le competenze sono descritte in termini di responsabilità e autonomia</a:t>
            </a:r>
            <a:r>
              <a:rPr lang="it-IT" i="1" dirty="0"/>
              <a:t>.</a:t>
            </a:r>
            <a:endParaRPr lang="it-IT" dirty="0"/>
          </a:p>
          <a:p>
            <a:endParaRPr lang="it-IT" dirty="0"/>
          </a:p>
        </p:txBody>
      </p:sp>
      <p:sp>
        <p:nvSpPr>
          <p:cNvPr id="12" name="Segnaposto testo 11"/>
          <p:cNvSpPr>
            <a:spLocks noGrp="1"/>
          </p:cNvSpPr>
          <p:nvPr>
            <p:ph type="body" sz="half" idx="22"/>
          </p:nvPr>
        </p:nvSpPr>
        <p:spPr/>
        <p:txBody>
          <a:bodyPr/>
          <a:lstStyle/>
          <a:p>
            <a:r>
              <a:rPr lang="it-IT" dirty="0" smtClean="0"/>
              <a:t>COMPETENZE</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28734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COMPETENZA</a:t>
            </a:r>
            <a:endParaRPr lang="it-IT" dirty="0"/>
          </a:p>
        </p:txBody>
      </p:sp>
      <p:sp>
        <p:nvSpPr>
          <p:cNvPr id="3" name="Segnaposto contenuto 2"/>
          <p:cNvSpPr>
            <a:spLocks noGrp="1"/>
          </p:cNvSpPr>
          <p:nvPr>
            <p:ph idx="1"/>
          </p:nvPr>
        </p:nvSpPr>
        <p:spPr>
          <a:xfrm>
            <a:off x="2269067" y="2020888"/>
            <a:ext cx="6299200" cy="4105275"/>
          </a:xfrm>
        </p:spPr>
        <p:txBody>
          <a:bodyPr>
            <a:normAutofit fontScale="85000" lnSpcReduction="20000"/>
          </a:bodyPr>
          <a:lstStyle/>
          <a:p>
            <a:pPr marL="0" indent="0">
              <a:buNone/>
            </a:pPr>
            <a:r>
              <a:rPr lang="it-IT" i="1" dirty="0"/>
              <a:t>“La competenza non è uno stato o una conoscenza posseduta. </a:t>
            </a:r>
            <a:endParaRPr lang="it-IT" i="1" dirty="0" smtClean="0"/>
          </a:p>
          <a:p>
            <a:pPr marL="0" indent="0">
              <a:buNone/>
            </a:pPr>
            <a:r>
              <a:rPr lang="it-IT" i="1" dirty="0" smtClean="0"/>
              <a:t>Non </a:t>
            </a:r>
            <a:r>
              <a:rPr lang="it-IT" i="1" dirty="0"/>
              <a:t>è riducibile a un sapere, né a ciò che si è acquisito con la formazione. (…) </a:t>
            </a:r>
            <a:endParaRPr lang="it-IT" i="1" dirty="0" smtClean="0"/>
          </a:p>
          <a:p>
            <a:pPr marL="0" indent="0">
              <a:buNone/>
            </a:pPr>
            <a:r>
              <a:rPr lang="it-IT" i="1" dirty="0" smtClean="0"/>
              <a:t>La </a:t>
            </a:r>
            <a:r>
              <a:rPr lang="it-IT" i="1" dirty="0"/>
              <a:t>competenza non risiede nelle risorse (conoscenze, capacità, …) da mobilizzare, ma nella mobilizzazione stessa di queste risorse. (…</a:t>
            </a:r>
            <a:r>
              <a:rPr lang="it-IT" i="1" dirty="0" smtClean="0"/>
              <a:t>)</a:t>
            </a:r>
          </a:p>
          <a:p>
            <a:pPr marL="0" indent="0">
              <a:buNone/>
            </a:pPr>
            <a:r>
              <a:rPr lang="it-IT" i="1" dirty="0" smtClean="0"/>
              <a:t> </a:t>
            </a:r>
            <a:r>
              <a:rPr lang="it-IT" i="1" dirty="0"/>
              <a:t>Qualunque competenza è finalizzata (o funzionale) e contestualizzata: essa non può dunque essere separata dalle proprie condizioni di “messa in opera”. (….</a:t>
            </a:r>
            <a:r>
              <a:rPr lang="it-IT" i="1" dirty="0" smtClean="0"/>
              <a:t>)</a:t>
            </a:r>
          </a:p>
          <a:p>
            <a:pPr marL="0" indent="0">
              <a:buNone/>
            </a:pPr>
            <a:r>
              <a:rPr lang="it-IT" i="1" dirty="0" smtClean="0"/>
              <a:t> </a:t>
            </a:r>
            <a:r>
              <a:rPr lang="it-IT" i="1" dirty="0"/>
              <a:t>La competenza è un saper agire (o reagire) riconosciuto</a:t>
            </a:r>
            <a:r>
              <a:rPr lang="it-IT" i="1" dirty="0" smtClean="0"/>
              <a:t>.</a:t>
            </a:r>
          </a:p>
          <a:p>
            <a:pPr marL="0" indent="0">
              <a:buNone/>
            </a:pPr>
            <a:r>
              <a:rPr lang="it-IT" i="1" dirty="0" smtClean="0"/>
              <a:t> </a:t>
            </a:r>
            <a:r>
              <a:rPr lang="it-IT" i="1" dirty="0"/>
              <a:t>Qualunque competenza, per esistere</a:t>
            </a:r>
            <a:r>
              <a:rPr lang="it-IT" i="1" dirty="0" smtClean="0"/>
              <a:t>, </a:t>
            </a:r>
            <a:r>
              <a:rPr lang="it-IT" b="1" i="1" dirty="0" smtClean="0"/>
              <a:t>necessita </a:t>
            </a:r>
            <a:r>
              <a:rPr lang="it-IT" b="1" i="1" dirty="0"/>
              <a:t>del giudizio altrui </a:t>
            </a:r>
            <a:r>
              <a:rPr lang="it-IT" i="1" dirty="0"/>
              <a:t>“. </a:t>
            </a:r>
            <a:endParaRPr lang="it-IT" i="1" dirty="0" smtClean="0"/>
          </a:p>
          <a:p>
            <a:pPr marL="0" indent="0">
              <a:buNone/>
            </a:pPr>
            <a:r>
              <a:rPr lang="it-IT" i="1" dirty="0" smtClean="0"/>
              <a:t>(</a:t>
            </a:r>
            <a:r>
              <a:rPr lang="it-IT" i="1" dirty="0"/>
              <a:t>Le </a:t>
            </a:r>
            <a:r>
              <a:rPr lang="it-IT" i="1" dirty="0" err="1"/>
              <a:t>Boterf</a:t>
            </a:r>
            <a:r>
              <a:rPr lang="it-IT" i="1" dirty="0"/>
              <a:t>, De la </a:t>
            </a:r>
            <a:r>
              <a:rPr lang="it-IT" i="1" dirty="0" err="1"/>
              <a:t>Competénce</a:t>
            </a:r>
            <a:r>
              <a:rPr lang="it-IT" i="1" dirty="0"/>
              <a:t>, Paris, </a:t>
            </a:r>
            <a:r>
              <a:rPr lang="it-IT" i="1" dirty="0" err="1"/>
              <a:t>Les</a:t>
            </a:r>
            <a:r>
              <a:rPr lang="it-IT" i="1" dirty="0"/>
              <a:t> </a:t>
            </a:r>
            <a:r>
              <a:rPr lang="it-IT" i="1" dirty="0" err="1"/>
              <a:t>éditions</a:t>
            </a:r>
            <a:r>
              <a:rPr lang="it-IT" i="1" dirty="0"/>
              <a:t> d’</a:t>
            </a:r>
            <a:r>
              <a:rPr lang="it-IT" i="1" dirty="0" err="1"/>
              <a:t>Organisation</a:t>
            </a:r>
            <a:r>
              <a:rPr lang="it-IT" i="1" dirty="0"/>
              <a:t>, 1994). (Italia Forma, 2004).</a:t>
            </a:r>
            <a:endParaRPr lang="it-IT" dirty="0"/>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792865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89467" y="440267"/>
            <a:ext cx="7987771" cy="423333"/>
          </a:xfrm>
        </p:spPr>
        <p:txBody>
          <a:bodyPr/>
          <a:lstStyle/>
          <a:p>
            <a:r>
              <a:rPr lang="it-IT" sz="1400" dirty="0"/>
              <a:t>RACCOMANDAZIONE DEL PARLAMENTO EUROPEO  E DEL CONSIGLIO DELL’UNIONE EUROPEA DEL 18 .12.2006 (2006/962/CE)</a:t>
            </a:r>
          </a:p>
        </p:txBody>
      </p:sp>
      <p:sp>
        <p:nvSpPr>
          <p:cNvPr id="3" name="Segnaposto contenuto 2"/>
          <p:cNvSpPr>
            <a:spLocks noGrp="1"/>
          </p:cNvSpPr>
          <p:nvPr>
            <p:ph idx="1"/>
          </p:nvPr>
        </p:nvSpPr>
        <p:spPr>
          <a:xfrm>
            <a:off x="1862666" y="1066800"/>
            <a:ext cx="6976533" cy="5367867"/>
          </a:xfrm>
        </p:spPr>
        <p:txBody>
          <a:bodyPr>
            <a:normAutofit fontScale="92500" lnSpcReduction="20000"/>
          </a:bodyPr>
          <a:lstStyle/>
          <a:p>
            <a:pPr marL="0" indent="0">
              <a:buNone/>
            </a:pPr>
            <a:r>
              <a:rPr lang="it-IT" dirty="0" smtClean="0"/>
              <a:t>“L’istruzione, nel suo duplice ruolo –sociale ed economico – è un elemento determinante per assicurare che i cittadini europei </a:t>
            </a:r>
            <a:r>
              <a:rPr lang="it-IT" i="1" dirty="0" smtClean="0"/>
              <a:t>acquisiscano le competenze chiave necessarie </a:t>
            </a:r>
            <a:r>
              <a:rPr lang="it-IT" dirty="0" smtClean="0"/>
              <a:t>per adattarsi con flessibilità a siffatti cambiamenti.</a:t>
            </a:r>
          </a:p>
          <a:p>
            <a:pPr marL="0" indent="0">
              <a:buNone/>
            </a:pPr>
            <a:r>
              <a:rPr lang="it-IT" dirty="0" smtClean="0"/>
              <a:t>In particolare, muovendo dalle diverse </a:t>
            </a:r>
            <a:r>
              <a:rPr lang="it-IT" i="1" dirty="0" smtClean="0"/>
              <a:t>competenze individuali</a:t>
            </a:r>
            <a:r>
              <a:rPr lang="it-IT" dirty="0" smtClean="0"/>
              <a:t>, occorre rispondere alle diverse esigenze dei discenti assicurando la parità e l’accesso a quei gruppi che, a causa di svantaggi educativi determinati da circostanze personali, sociali, culturali o economiche, hanno bisogno di un sostegno particolare per realizzare le loro potenzialità educative. Esempi di tali gruppi includono le persone con scarse competenze di base, in particolare con esigue capacità di scrittura, i giovani che abbandonano prematuramente la scuola, i disoccupati di lunga durata e coloro che tornano al lavoro dopo un lungo periodo di assenza, gli anziani, i migranti e le persone disabili (…).</a:t>
            </a:r>
          </a:p>
          <a:p>
            <a:pPr marL="0" indent="0">
              <a:buNone/>
            </a:pPr>
            <a:r>
              <a:rPr lang="it-IT" i="1" dirty="0" smtClean="0"/>
              <a:t>Le competenze chiave sono definite </a:t>
            </a:r>
            <a:r>
              <a:rPr lang="it-IT" dirty="0" smtClean="0"/>
              <a:t>in questa sede alla stregua di una </a:t>
            </a:r>
            <a:r>
              <a:rPr lang="it-IT" i="1" dirty="0" smtClean="0"/>
              <a:t>combinazione di conoscenze, abilità e atteggiamenti appropriati al contesto</a:t>
            </a:r>
            <a:r>
              <a:rPr lang="it-IT" dirty="0" smtClean="0"/>
              <a:t>. </a:t>
            </a:r>
          </a:p>
          <a:p>
            <a:pPr marL="0" indent="0">
              <a:buNone/>
            </a:pPr>
            <a:r>
              <a:rPr lang="it-IT" dirty="0" smtClean="0"/>
              <a:t>Le competenze chiave sono quelle di cui tutti hanno bisogno per la realizzazione e lo sviluppo personali, la cittadinanza attiva, l’inclusione sociale e l’occupazione.”</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117482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740663" y="228599"/>
            <a:ext cx="6049603" cy="1320161"/>
          </a:xfrm>
        </p:spPr>
        <p:txBody>
          <a:bodyPr/>
          <a:lstStyle/>
          <a:p>
            <a:r>
              <a:rPr lang="it-IT" sz="2000" dirty="0"/>
              <a:t>RACCOMANDAZIONE DEL PARLAMENTO EUROPEO  E DEL CONSIGLIO DELL’UNIONE EUROPEA DEL 18 .12.2006 (2006/962/CE).</a:t>
            </a:r>
            <a:br>
              <a:rPr lang="it-IT" sz="2000" dirty="0"/>
            </a:br>
            <a:endParaRPr lang="it-IT" sz="2000" dirty="0"/>
          </a:p>
        </p:txBody>
      </p:sp>
      <p:sp>
        <p:nvSpPr>
          <p:cNvPr id="5" name="Segnaposto testo 4"/>
          <p:cNvSpPr>
            <a:spLocks noGrp="1"/>
          </p:cNvSpPr>
          <p:nvPr>
            <p:ph type="body" idx="1"/>
          </p:nvPr>
        </p:nvSpPr>
        <p:spPr>
          <a:xfrm>
            <a:off x="304800" y="1548761"/>
            <a:ext cx="3776133" cy="804972"/>
          </a:xfrm>
        </p:spPr>
        <p:txBody>
          <a:bodyPr>
            <a:normAutofit/>
          </a:bodyPr>
          <a:lstStyle/>
          <a:p>
            <a:r>
              <a:rPr lang="it-IT" dirty="0"/>
              <a:t>8 competenze-chiave</a:t>
            </a:r>
          </a:p>
          <a:p>
            <a:endParaRPr lang="it-IT" dirty="0"/>
          </a:p>
        </p:txBody>
      </p:sp>
      <p:sp>
        <p:nvSpPr>
          <p:cNvPr id="3" name="Segnaposto contenuto 2"/>
          <p:cNvSpPr>
            <a:spLocks noGrp="1"/>
          </p:cNvSpPr>
          <p:nvPr>
            <p:ph sz="half" idx="2"/>
          </p:nvPr>
        </p:nvSpPr>
        <p:spPr>
          <a:xfrm>
            <a:off x="304800" y="2021456"/>
            <a:ext cx="4146872" cy="4106294"/>
          </a:xfrm>
        </p:spPr>
        <p:txBody>
          <a:bodyPr>
            <a:normAutofit fontScale="77500" lnSpcReduction="20000"/>
          </a:bodyPr>
          <a:lstStyle/>
          <a:p>
            <a:endParaRPr lang="it-IT" dirty="0"/>
          </a:p>
          <a:p>
            <a:pPr lvl="0"/>
            <a:r>
              <a:rPr lang="it-IT" dirty="0"/>
              <a:t>comunicazione nella madrelingua</a:t>
            </a:r>
          </a:p>
          <a:p>
            <a:pPr lvl="0"/>
            <a:r>
              <a:rPr lang="it-IT" dirty="0"/>
              <a:t>comunicazione nelle lingue straniere</a:t>
            </a:r>
          </a:p>
          <a:p>
            <a:pPr lvl="0"/>
            <a:r>
              <a:rPr lang="it-IT" dirty="0"/>
              <a:t>competenza matematica e competenze di base in scienza e tecnologia</a:t>
            </a:r>
          </a:p>
          <a:p>
            <a:pPr lvl="0"/>
            <a:r>
              <a:rPr lang="it-IT" dirty="0"/>
              <a:t>competenza digitale</a:t>
            </a:r>
          </a:p>
          <a:p>
            <a:pPr lvl="0"/>
            <a:r>
              <a:rPr lang="it-IT" dirty="0"/>
              <a:t>imparare a imparare</a:t>
            </a:r>
          </a:p>
          <a:p>
            <a:pPr lvl="0"/>
            <a:r>
              <a:rPr lang="it-IT" dirty="0"/>
              <a:t>competenze sociali e civiche</a:t>
            </a:r>
          </a:p>
          <a:p>
            <a:pPr lvl="0"/>
            <a:r>
              <a:rPr lang="it-IT" dirty="0"/>
              <a:t>spirito di iniziativa e </a:t>
            </a:r>
            <a:r>
              <a:rPr lang="it-IT" dirty="0" err="1"/>
              <a:t>imprenditorialita’</a:t>
            </a:r>
            <a:endParaRPr lang="it-IT" dirty="0"/>
          </a:p>
          <a:p>
            <a:pPr lvl="0"/>
            <a:r>
              <a:rPr lang="it-IT" dirty="0"/>
              <a:t>consapevolezza ed espressione culturale</a:t>
            </a:r>
          </a:p>
          <a:p>
            <a:pPr marL="0" indent="0">
              <a:buNone/>
            </a:pPr>
            <a:endParaRPr lang="it-IT" dirty="0"/>
          </a:p>
        </p:txBody>
      </p:sp>
      <p:sp>
        <p:nvSpPr>
          <p:cNvPr id="6" name="Segnaposto testo 5"/>
          <p:cNvSpPr>
            <a:spLocks noGrp="1"/>
          </p:cNvSpPr>
          <p:nvPr>
            <p:ph type="body" sz="quarter" idx="3"/>
          </p:nvPr>
        </p:nvSpPr>
        <p:spPr>
          <a:xfrm>
            <a:off x="4639733" y="1405467"/>
            <a:ext cx="4250267" cy="948266"/>
          </a:xfrm>
        </p:spPr>
        <p:txBody>
          <a:bodyPr>
            <a:normAutofit/>
          </a:bodyPr>
          <a:lstStyle/>
          <a:p>
            <a:r>
              <a:rPr lang="it-IT" sz="1800" dirty="0"/>
              <a:t>INDICAZIONI Nazionali del 2012</a:t>
            </a:r>
            <a:r>
              <a:rPr lang="it-IT" dirty="0"/>
              <a:t/>
            </a:r>
            <a:br>
              <a:rPr lang="it-IT" dirty="0"/>
            </a:br>
            <a:endParaRPr lang="it-IT" dirty="0"/>
          </a:p>
          <a:p>
            <a:endParaRPr lang="it-IT" dirty="0"/>
          </a:p>
        </p:txBody>
      </p:sp>
      <p:sp>
        <p:nvSpPr>
          <p:cNvPr id="4" name="Segnaposto contenuto 3"/>
          <p:cNvSpPr>
            <a:spLocks noGrp="1"/>
          </p:cNvSpPr>
          <p:nvPr>
            <p:ph sz="quarter" idx="4"/>
          </p:nvPr>
        </p:nvSpPr>
        <p:spPr>
          <a:xfrm>
            <a:off x="4451672" y="2019869"/>
            <a:ext cx="4438328" cy="4567198"/>
          </a:xfrm>
        </p:spPr>
        <p:txBody>
          <a:bodyPr>
            <a:normAutofit fontScale="62500" lnSpcReduction="20000"/>
          </a:bodyPr>
          <a:lstStyle/>
          <a:p>
            <a:pPr marL="0" indent="0">
              <a:buNone/>
            </a:pPr>
            <a:endParaRPr lang="it-IT" dirty="0" smtClean="0"/>
          </a:p>
          <a:p>
            <a:pPr marL="0" indent="0" algn="r">
              <a:buNone/>
            </a:pPr>
            <a:r>
              <a:rPr lang="it-IT" dirty="0" smtClean="0"/>
              <a:t>“</a:t>
            </a:r>
            <a:r>
              <a:rPr lang="it-IT" dirty="0"/>
              <a:t>Il profilo che segue descrive, </a:t>
            </a:r>
            <a:endParaRPr lang="it-IT" dirty="0" smtClean="0"/>
          </a:p>
          <a:p>
            <a:pPr marL="0" indent="0" algn="r">
              <a:buNone/>
            </a:pPr>
            <a:r>
              <a:rPr lang="it-IT" dirty="0" smtClean="0"/>
              <a:t>in </a:t>
            </a:r>
            <a:r>
              <a:rPr lang="it-IT" dirty="0"/>
              <a:t>forma essenziale,  </a:t>
            </a:r>
            <a:endParaRPr lang="it-IT" dirty="0" smtClean="0"/>
          </a:p>
          <a:p>
            <a:pPr marL="0" indent="0" algn="r">
              <a:buNone/>
            </a:pPr>
            <a:r>
              <a:rPr lang="it-IT" dirty="0" smtClean="0"/>
              <a:t>le </a:t>
            </a:r>
            <a:r>
              <a:rPr lang="it-IT" dirty="0"/>
              <a:t>competenze </a:t>
            </a:r>
            <a:endParaRPr lang="it-IT" dirty="0" smtClean="0"/>
          </a:p>
          <a:p>
            <a:pPr marL="0" indent="0" algn="r">
              <a:buNone/>
            </a:pPr>
            <a:r>
              <a:rPr lang="it-IT" dirty="0" smtClean="0"/>
              <a:t>riferite </a:t>
            </a:r>
            <a:r>
              <a:rPr lang="it-IT" dirty="0"/>
              <a:t>alle discipline di insegnamento e al pieno esercizio della cittadinanza, che un </a:t>
            </a:r>
            <a:r>
              <a:rPr lang="it-IT" dirty="0" smtClean="0"/>
              <a:t>ragazzo</a:t>
            </a:r>
          </a:p>
          <a:p>
            <a:pPr marL="0" indent="0" algn="r">
              <a:buNone/>
            </a:pPr>
            <a:r>
              <a:rPr lang="it-IT" dirty="0" smtClean="0"/>
              <a:t> </a:t>
            </a:r>
            <a:r>
              <a:rPr lang="it-IT" dirty="0"/>
              <a:t>deve mostrare di possedere al termine del primo ciclo di istruzione</a:t>
            </a:r>
            <a:r>
              <a:rPr lang="it-IT" dirty="0" smtClean="0"/>
              <a:t>.</a:t>
            </a:r>
          </a:p>
          <a:p>
            <a:pPr marL="0" indent="0" algn="r">
              <a:buNone/>
            </a:pPr>
            <a:r>
              <a:rPr lang="it-IT" dirty="0" smtClean="0"/>
              <a:t> </a:t>
            </a:r>
            <a:r>
              <a:rPr lang="it-IT" dirty="0"/>
              <a:t>Il conseguimento </a:t>
            </a:r>
            <a:endParaRPr lang="it-IT" dirty="0" smtClean="0"/>
          </a:p>
          <a:p>
            <a:pPr marL="0" indent="0" algn="r">
              <a:buNone/>
            </a:pPr>
            <a:r>
              <a:rPr lang="it-IT" dirty="0" smtClean="0"/>
              <a:t>delle </a:t>
            </a:r>
            <a:r>
              <a:rPr lang="it-IT" dirty="0"/>
              <a:t>competenze </a:t>
            </a:r>
            <a:endParaRPr lang="it-IT" dirty="0" smtClean="0"/>
          </a:p>
          <a:p>
            <a:pPr marL="0" indent="0" algn="r">
              <a:buNone/>
            </a:pPr>
            <a:r>
              <a:rPr lang="it-IT" dirty="0" smtClean="0"/>
              <a:t>delineate </a:t>
            </a:r>
            <a:r>
              <a:rPr lang="it-IT" dirty="0"/>
              <a:t>nel profilo </a:t>
            </a:r>
            <a:r>
              <a:rPr lang="it-IT" dirty="0" smtClean="0"/>
              <a:t>costituisce</a:t>
            </a:r>
          </a:p>
          <a:p>
            <a:pPr marL="0" indent="0" algn="r">
              <a:buNone/>
            </a:pPr>
            <a:r>
              <a:rPr lang="it-IT" dirty="0" smtClean="0"/>
              <a:t> </a:t>
            </a:r>
            <a:r>
              <a:rPr lang="it-IT" dirty="0"/>
              <a:t>l’obiettivo generale del sistema educativo e formativo italiano”.</a:t>
            </a: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941006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151467" y="355600"/>
            <a:ext cx="7755466" cy="762000"/>
          </a:xfrm>
        </p:spPr>
        <p:txBody>
          <a:bodyPr/>
          <a:lstStyle/>
          <a:p>
            <a:pPr algn="r"/>
            <a:r>
              <a:rPr lang="it-IT" dirty="0" smtClean="0"/>
              <a:t>COMPETENZA INTERCULTURALE</a:t>
            </a:r>
            <a:endParaRPr lang="it-IT" dirty="0"/>
          </a:p>
        </p:txBody>
      </p:sp>
      <p:sp>
        <p:nvSpPr>
          <p:cNvPr id="3" name="Segnaposto contenuto 2"/>
          <p:cNvSpPr>
            <a:spLocks noGrp="1"/>
          </p:cNvSpPr>
          <p:nvPr>
            <p:ph idx="1"/>
          </p:nvPr>
        </p:nvSpPr>
        <p:spPr/>
        <p:txBody>
          <a:bodyPr>
            <a:normAutofit fontScale="77500" lnSpcReduction="20000"/>
          </a:bodyPr>
          <a:lstStyle/>
          <a:p>
            <a:pPr marL="0" indent="0" algn="ctr">
              <a:buNone/>
            </a:pPr>
            <a:r>
              <a:rPr lang="it-IT" dirty="0" smtClean="0"/>
              <a:t>“La </a:t>
            </a:r>
            <a:r>
              <a:rPr lang="it-IT" dirty="0"/>
              <a:t>competenza interculturale </a:t>
            </a:r>
            <a:endParaRPr lang="it-IT" dirty="0" smtClean="0"/>
          </a:p>
          <a:p>
            <a:pPr marL="0" indent="0" algn="ctr">
              <a:buNone/>
            </a:pPr>
            <a:r>
              <a:rPr lang="it-IT" dirty="0" smtClean="0"/>
              <a:t>non </a:t>
            </a:r>
            <a:r>
              <a:rPr lang="it-IT" dirty="0"/>
              <a:t>si presenta come una tra le possibili aggettivazioni di un costrutto oggi tanto diffuso quanto controverso</a:t>
            </a:r>
            <a:r>
              <a:rPr lang="it-IT" dirty="0" smtClean="0"/>
              <a:t>,</a:t>
            </a:r>
          </a:p>
          <a:p>
            <a:pPr marL="0" indent="0" algn="ctr">
              <a:buNone/>
            </a:pPr>
            <a:r>
              <a:rPr lang="it-IT" dirty="0" smtClean="0"/>
              <a:t> </a:t>
            </a:r>
            <a:r>
              <a:rPr lang="it-IT" dirty="0"/>
              <a:t>ma si delinea con una propria specificità e assume le  connotazioni di una </a:t>
            </a:r>
            <a:endParaRPr lang="it-IT" dirty="0" smtClean="0"/>
          </a:p>
          <a:p>
            <a:pPr marL="0" indent="0" algn="ctr">
              <a:buNone/>
            </a:pPr>
            <a:r>
              <a:rPr lang="it-IT" dirty="0" smtClean="0"/>
              <a:t>SENSIBILITA</a:t>
            </a:r>
            <a:r>
              <a:rPr lang="it-IT" dirty="0"/>
              <a:t>’ PERSONALE DEL PROFESSIONISTA </a:t>
            </a:r>
            <a:endParaRPr lang="it-IT" dirty="0" smtClean="0"/>
          </a:p>
          <a:p>
            <a:pPr marL="0" indent="0" algn="ctr">
              <a:buNone/>
            </a:pPr>
            <a:r>
              <a:rPr lang="it-IT" dirty="0" smtClean="0"/>
              <a:t>ad </a:t>
            </a:r>
            <a:r>
              <a:rPr lang="it-IT" dirty="0"/>
              <a:t>agire i </a:t>
            </a:r>
            <a:r>
              <a:rPr lang="it-IT" dirty="0" err="1"/>
              <a:t>saperi</a:t>
            </a:r>
            <a:r>
              <a:rPr lang="it-IT" dirty="0"/>
              <a:t> posseduti </a:t>
            </a:r>
            <a:endParaRPr lang="it-IT" dirty="0" smtClean="0"/>
          </a:p>
          <a:p>
            <a:pPr marL="0" indent="0" algn="ctr">
              <a:buNone/>
            </a:pPr>
            <a:r>
              <a:rPr lang="it-IT" dirty="0" smtClean="0"/>
              <a:t>In</a:t>
            </a:r>
            <a:r>
              <a:rPr lang="it-IT" dirty="0"/>
              <a:t> </a:t>
            </a:r>
            <a:r>
              <a:rPr lang="it-IT" dirty="0" smtClean="0"/>
              <a:t>SITUAZIONI AD</a:t>
            </a:r>
          </a:p>
          <a:p>
            <a:pPr marL="0" indent="0" algn="ctr">
              <a:buNone/>
            </a:pPr>
            <a:r>
              <a:rPr lang="it-IT" dirty="0" smtClean="0"/>
              <a:t> </a:t>
            </a:r>
            <a:r>
              <a:rPr lang="it-IT" dirty="0"/>
              <a:t>ELEVATA DIFFERENZIAZIONE CULTURALE”</a:t>
            </a:r>
          </a:p>
          <a:p>
            <a:pPr marL="0" indent="0">
              <a:buNone/>
            </a:pPr>
            <a:r>
              <a:rPr lang="it-IT" dirty="0"/>
              <a:t>(M. </a:t>
            </a:r>
            <a:r>
              <a:rPr lang="it-IT" dirty="0" err="1"/>
              <a:t>Santerini</a:t>
            </a:r>
            <a:r>
              <a:rPr lang="it-IT" dirty="0"/>
              <a:t>,  Introduzione. </a:t>
            </a:r>
            <a:r>
              <a:rPr lang="it-IT" dirty="0" smtClean="0"/>
              <a:t>Competenze </a:t>
            </a:r>
            <a:r>
              <a:rPr lang="it-IT" dirty="0"/>
              <a:t>interculturali: ricerca e formazione, in </a:t>
            </a:r>
            <a:r>
              <a:rPr lang="it-IT" dirty="0" err="1"/>
              <a:t>Santerini</a:t>
            </a:r>
            <a:r>
              <a:rPr lang="it-IT" dirty="0"/>
              <a:t>, Reggio, 2014:11-12).</a:t>
            </a: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952449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olo 2"/>
          <p:cNvSpPr>
            <a:spLocks noGrp="1"/>
          </p:cNvSpPr>
          <p:nvPr>
            <p:ph type="title"/>
          </p:nvPr>
        </p:nvSpPr>
        <p:spPr>
          <a:xfrm>
            <a:off x="2963333" y="5234307"/>
            <a:ext cx="5925732" cy="1110287"/>
          </a:xfrm>
        </p:spPr>
        <p:txBody>
          <a:bodyPr/>
          <a:lstStyle/>
          <a:p>
            <a:r>
              <a:rPr lang="it-IT" dirty="0" smtClean="0"/>
              <a:t> Riconoscimento </a:t>
            </a:r>
            <a:br>
              <a:rPr lang="it-IT" dirty="0" smtClean="0"/>
            </a:br>
            <a:r>
              <a:rPr lang="it-IT" dirty="0" smtClean="0"/>
              <a:t>                          vs. Pregiudizio</a:t>
            </a:r>
            <a:endParaRPr lang="it-IT" dirty="0"/>
          </a:p>
        </p:txBody>
      </p:sp>
      <p:pic>
        <p:nvPicPr>
          <p:cNvPr id="5" name="Segnaposto contenuto 5" descr="sono un essere umano"/>
          <p:cNvPicPr>
            <a:picLocks noGrp="1" noChangeAspect="1"/>
          </p:cNvPicPr>
          <p:nvPr/>
        </p:nvPicPr>
        <p:blipFill>
          <a:blip r:embed="rId3"/>
          <a:stretch>
            <a:fillRect/>
          </a:stretch>
        </p:blipFill>
        <p:spPr>
          <a:xfrm>
            <a:off x="2454995" y="442608"/>
            <a:ext cx="4875596" cy="40955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747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spirazion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Ispirazione.thmx</Template>
  <TotalTime>3657</TotalTime>
  <Words>3259</Words>
  <Application>Microsoft Macintosh PowerPoint</Application>
  <PresentationFormat>Presentazione su schermo (4:3)</PresentationFormat>
  <Paragraphs>364</Paragraphs>
  <Slides>35</Slides>
  <Notes>13</Notes>
  <HiddenSlides>0</HiddenSlides>
  <MMClips>0</MMClips>
  <ScaleCrop>false</ScaleCrop>
  <HeadingPairs>
    <vt:vector size="4" baseType="variant">
      <vt:variant>
        <vt:lpstr>Modello struttura</vt:lpstr>
      </vt:variant>
      <vt:variant>
        <vt:i4>1</vt:i4>
      </vt:variant>
      <vt:variant>
        <vt:lpstr>Titoli diapositive</vt:lpstr>
      </vt:variant>
      <vt:variant>
        <vt:i4>35</vt:i4>
      </vt:variant>
    </vt:vector>
  </HeadingPairs>
  <TitlesOfParts>
    <vt:vector size="36" baseType="lpstr">
      <vt:lpstr>Ispirazione</vt:lpstr>
      <vt:lpstr>COMPETENZE INTERCULTURALI</vt:lpstr>
      <vt:lpstr>COSTRUTTO di COMPETENZA</vt:lpstr>
      <vt:lpstr>COMPETENZA</vt:lpstr>
      <vt:lpstr>Diapositiva 4</vt:lpstr>
      <vt:lpstr>LA COMPETENZA</vt:lpstr>
      <vt:lpstr>RACCOMANDAZIONE DEL PARLAMENTO EUROPEO  E DEL CONSIGLIO DELL’UNIONE EUROPEA DEL 18 .12.2006 (2006/962/CE)</vt:lpstr>
      <vt:lpstr>RACCOMANDAZIONE DEL PARLAMENTO EUROPEO  E DEL CONSIGLIO DELL’UNIONE EUROPEA DEL 18 .12.2006 (2006/962/CE). </vt:lpstr>
      <vt:lpstr>COMPETENZA INTERCULTURALE</vt:lpstr>
      <vt:lpstr> Riconoscimento                            vs. Pregiudizio</vt:lpstr>
      <vt:lpstr>CULTURA</vt:lpstr>
      <vt:lpstr>COMPETENZA INTERCULTURALE (più 1:  contestuale ) 1.affettiva                             2. cognitiva              3. comportamentale</vt:lpstr>
      <vt:lpstr>COMPETENZA INTERCULTURALE:  Aree Fondamentali</vt:lpstr>
      <vt:lpstr>Intercultural Competence The Key competence in the 21st century?</vt:lpstr>
      <vt:lpstr>Pyramid and Process Model of Intercultural Competence </vt:lpstr>
      <vt:lpstr>Diapositiva 15</vt:lpstr>
      <vt:lpstr>CONOSCENZE</vt:lpstr>
      <vt:lpstr>ABILITA’</vt:lpstr>
      <vt:lpstr>ATTITUDINI/ TRATTI</vt:lpstr>
      <vt:lpstr>Per poter sviluppare l’ICC è necessario</vt:lpstr>
      <vt:lpstr>AWARENESS/SELF-REFLECTION per un docente</vt:lpstr>
      <vt:lpstr>Development Model of Intercultural Sensitivity (DIMS) di M. J. Bennett </vt:lpstr>
      <vt:lpstr>  PRATICHE di INSEGNAMENTO  e DIVERSITA’ CULTURALE- SCUOLA dell’INFANZIA</vt:lpstr>
      <vt:lpstr>RICONOSCERE l’ALTRO</vt:lpstr>
      <vt:lpstr>INTERVISTA DOCENTE SCUOLA PRIMARIA</vt:lpstr>
      <vt:lpstr>METODOLOGIA:  RACCONTI DI PRATICHE</vt:lpstr>
      <vt:lpstr>TITOLO dell’ESPERIENZA /SITUAZIONE SIGNIFICATIVA</vt:lpstr>
      <vt:lpstr>Una SITUAZIONE-PROBLEMA concernente  la GESTIONE della DIFFERENZA in CLASSE OBIETTIVI dell’INDAGINE e  dell’ANALISI:</vt:lpstr>
      <vt:lpstr>Analisi dei testi raccolti</vt:lpstr>
      <vt:lpstr>ESPERIENZA/SITUAZIONE RAPPRESENTATIVA</vt:lpstr>
      <vt:lpstr> 1. Intercultural Communication Competence</vt:lpstr>
      <vt:lpstr>Dal CONTENUTO al PROCESSO</vt:lpstr>
      <vt:lpstr>IL CODICE: </vt:lpstr>
      <vt:lpstr>Nesso tra cultura  e codice comunicativo</vt:lpstr>
      <vt:lpstr>COMUNICAZIONE INTERCULTURALE</vt:lpstr>
      <vt:lpstr>COMPETENZA INTERCULTURALE</vt:lpstr>
    </vt:vector>
  </TitlesOfParts>
  <Company>Università di Verona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COMPETENZE INTERCULTURALI</dc:title>
  <dc:creator>Paola Dusi</dc:creator>
  <cp:lastModifiedBy>Paola Dusi</cp:lastModifiedBy>
  <cp:revision>51</cp:revision>
  <cp:lastPrinted>2015-04-09T06:17:49Z</cp:lastPrinted>
  <dcterms:created xsi:type="dcterms:W3CDTF">2015-04-09T06:04:32Z</dcterms:created>
  <dcterms:modified xsi:type="dcterms:W3CDTF">2015-04-09T06:17:56Z</dcterms:modified>
</cp:coreProperties>
</file>