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55" d="100"/>
          <a:sy n="55" d="100"/>
        </p:scale>
        <p:origin x="-274" y="-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it-IT" smtClean="0"/>
              <a:t>Fare clic per modificare lo stile del sottotitolo dello schema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1941-9B6D-45C3-9C8D-5A2DB516A069}" type="datetimeFigureOut">
              <a:rPr lang="it-IT" smtClean="0"/>
              <a:pPr/>
              <a:t>05/04/2016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2F65-2753-46DB-ACDD-3DD433DAEC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1941-9B6D-45C3-9C8D-5A2DB516A069}" type="datetimeFigureOut">
              <a:rPr lang="it-IT" smtClean="0"/>
              <a:pPr/>
              <a:t>05/04/2016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2F65-2753-46DB-ACDD-3DD433DAEC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1941-9B6D-45C3-9C8D-5A2DB516A069}" type="datetimeFigureOut">
              <a:rPr lang="it-IT" smtClean="0"/>
              <a:pPr/>
              <a:t>05/04/2016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2F65-2753-46DB-ACDD-3DD433DAEC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1941-9B6D-45C3-9C8D-5A2DB516A069}" type="datetimeFigureOut">
              <a:rPr lang="it-IT" smtClean="0"/>
              <a:pPr/>
              <a:t>05/04/2016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2F65-2753-46DB-ACDD-3DD433DAEC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1941-9B6D-45C3-9C8D-5A2DB516A069}" type="datetimeFigureOut">
              <a:rPr lang="it-IT" smtClean="0"/>
              <a:pPr/>
              <a:t>05/04/2016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2F65-2753-46DB-ACDD-3DD433DAEC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1941-9B6D-45C3-9C8D-5A2DB516A069}" type="datetimeFigureOut">
              <a:rPr lang="it-IT" smtClean="0"/>
              <a:pPr/>
              <a:t>05/04/2016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2F65-2753-46DB-ACDD-3DD433DAEC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Segnaposto contenuto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5" name="Segnaposto testo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Segnaposto contenuto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7" name="Segnaposto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1941-9B6D-45C3-9C8D-5A2DB516A069}" type="datetimeFigureOut">
              <a:rPr lang="it-IT" smtClean="0"/>
              <a:pPr/>
              <a:t>05/04/2016</a:t>
            </a:fld>
            <a:endParaRPr lang="it-IT"/>
          </a:p>
        </p:txBody>
      </p:sp>
      <p:sp>
        <p:nvSpPr>
          <p:cNvPr id="8" name="Segnaposto piè di pa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2F65-2753-46DB-ACDD-3DD433DAEC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1941-9B6D-45C3-9C8D-5A2DB516A069}" type="datetimeFigureOut">
              <a:rPr lang="it-IT" smtClean="0"/>
              <a:pPr/>
              <a:t>05/04/2016</a:t>
            </a:fld>
            <a:endParaRPr lang="it-IT"/>
          </a:p>
        </p:txBody>
      </p:sp>
      <p:sp>
        <p:nvSpPr>
          <p:cNvPr id="4" name="Segnaposto piè di pa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2F65-2753-46DB-ACDD-3DD433DAEC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1941-9B6D-45C3-9C8D-5A2DB516A069}" type="datetimeFigureOut">
              <a:rPr lang="it-IT" smtClean="0"/>
              <a:pPr/>
              <a:t>05/04/2016</a:t>
            </a:fld>
            <a:endParaRPr lang="it-IT"/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2F65-2753-46DB-ACDD-3DD433DAEC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contenuto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1941-9B6D-45C3-9C8D-5A2DB516A069}" type="datetimeFigureOut">
              <a:rPr lang="it-IT" smtClean="0"/>
              <a:pPr/>
              <a:t>05/04/2016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2F65-2753-46DB-ACDD-3DD433DAEC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immagine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Segnaposto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DC21941-9B6D-45C3-9C8D-5A2DB516A069}" type="datetimeFigureOut">
              <a:rPr lang="it-IT" smtClean="0"/>
              <a:pPr/>
              <a:t>05/04/2016</a:t>
            </a:fld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3C02F65-2753-46DB-ACDD-3DD433DAECFC}" type="slidenum">
              <a:rPr lang="it-IT" smtClean="0"/>
              <a:pPr/>
              <a:t>‹N›</a:t>
            </a:fld>
            <a:endParaRPr lang="it-IT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it-IT"/>
          </a:p>
        </p:txBody>
      </p:sp>
      <p:sp>
        <p:nvSpPr>
          <p:cNvPr id="3" name="Segnaposto testo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4" name="Segnaposto data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DC21941-9B6D-45C3-9C8D-5A2DB516A069}" type="datetimeFigureOut">
              <a:rPr lang="it-IT" smtClean="0"/>
              <a:pPr/>
              <a:t>05/04/2016</a:t>
            </a:fld>
            <a:endParaRPr lang="it-IT"/>
          </a:p>
        </p:txBody>
      </p:sp>
      <p:sp>
        <p:nvSpPr>
          <p:cNvPr id="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3C02F65-2753-46DB-ACDD-3DD433DAECFC}" type="slidenum">
              <a:rPr lang="it-IT" smtClean="0"/>
              <a:pPr/>
              <a:t>‹N›</a:t>
            </a:fld>
            <a:endParaRPr lang="it-IT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44624"/>
            <a:ext cx="8712968" cy="1470025"/>
          </a:xfrm>
        </p:spPr>
        <p:txBody>
          <a:bodyPr>
            <a:normAutofit/>
          </a:bodyPr>
          <a:lstStyle/>
          <a:p>
            <a:r>
              <a:rPr lang="it-IT" sz="4000" dirty="0" smtClean="0"/>
              <a:t>Processo di validazione di una scala 1/2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136904" cy="5184576"/>
          </a:xfrm>
        </p:spPr>
        <p:txBody>
          <a:bodyPr>
            <a:normAutofit fontScale="700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it-IT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800" dirty="0" smtClean="0">
                <a:solidFill>
                  <a:schemeClr val="tx2">
                    <a:lumMod val="75000"/>
                  </a:schemeClr>
                </a:solidFill>
              </a:rPr>
              <a:t>Che cosa vogliamo misurare? (definizione costrutto, </a:t>
            </a:r>
            <a:r>
              <a:rPr lang="it-IT" sz="3800" dirty="0" err="1" smtClean="0">
                <a:solidFill>
                  <a:schemeClr val="tx2">
                    <a:lumMod val="75000"/>
                  </a:schemeClr>
                </a:solidFill>
              </a:rPr>
              <a:t>operazionalizzazione</a:t>
            </a:r>
            <a:r>
              <a:rPr lang="it-IT" sz="3800" dirty="0" smtClean="0">
                <a:solidFill>
                  <a:schemeClr val="tx2">
                    <a:lumMod val="75000"/>
                  </a:schemeClr>
                </a:solidFill>
              </a:rPr>
              <a:t>, dominio di contenuto e scopo del test)</a:t>
            </a:r>
          </a:p>
          <a:p>
            <a:pPr algn="l">
              <a:buFont typeface="Arial" pitchFamily="34" charset="0"/>
              <a:buChar char="•"/>
            </a:pPr>
            <a:r>
              <a:rPr lang="it-IT" sz="3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800" dirty="0" smtClean="0">
                <a:solidFill>
                  <a:schemeClr val="tx2">
                    <a:lumMod val="75000"/>
                  </a:schemeClr>
                </a:solidFill>
              </a:rPr>
              <a:t>Scrittura degli item</a:t>
            </a:r>
          </a:p>
          <a:p>
            <a:pPr algn="l">
              <a:buFont typeface="Arial" pitchFamily="34" charset="0"/>
              <a:buChar char="•"/>
            </a:pPr>
            <a:r>
              <a:rPr lang="it-IT" sz="3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800" dirty="0" smtClean="0">
                <a:solidFill>
                  <a:schemeClr val="tx2">
                    <a:lumMod val="75000"/>
                  </a:schemeClr>
                </a:solidFill>
              </a:rPr>
              <a:t>Valutazione preliminare degli item:</a:t>
            </a:r>
          </a:p>
          <a:p>
            <a:pPr lvl="1" algn="l">
              <a:buFont typeface="Arial" pitchFamily="34" charset="0"/>
              <a:buChar char="•"/>
            </a:pP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</a:rPr>
              <a:t> validità di contenuto (giudici, …)</a:t>
            </a:r>
          </a:p>
          <a:p>
            <a:pPr lvl="1" algn="l">
              <a:buFont typeface="Arial" pitchFamily="34" charset="0"/>
              <a:buChar char="•"/>
            </a:pP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</a:rPr>
              <a:t> validità di facciata,</a:t>
            </a:r>
          </a:p>
          <a:p>
            <a:pPr lvl="1" algn="l">
              <a:buFont typeface="Arial" pitchFamily="34" charset="0"/>
              <a:buChar char="•"/>
            </a:pP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</a:rPr>
              <a:t>analisi degli item (ridondanza, </a:t>
            </a:r>
            <a:r>
              <a:rPr lang="it-IT" sz="3400" dirty="0" err="1" smtClean="0">
                <a:solidFill>
                  <a:schemeClr val="tx2">
                    <a:lumMod val="75000"/>
                  </a:schemeClr>
                </a:solidFill>
              </a:rPr>
              <a:t>missing</a:t>
            </a: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</a:rPr>
              <a:t>, normalità della distribuzione)</a:t>
            </a:r>
          </a:p>
          <a:p>
            <a:pPr lvl="1" algn="l">
              <a:buFont typeface="Arial" pitchFamily="34" charset="0"/>
              <a:buChar char="•"/>
            </a:pP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</a:rPr>
              <a:t>revisione degli item (intervista cognitiva)</a:t>
            </a:r>
          </a:p>
          <a:p>
            <a:pPr lvl="1" algn="l">
              <a:buFont typeface="Arial" pitchFamily="34" charset="0"/>
              <a:buChar char="•"/>
            </a:pP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</a:rPr>
              <a:t>attendibilità</a:t>
            </a:r>
          </a:p>
          <a:p>
            <a:pPr algn="l">
              <a:buFont typeface="Arial" pitchFamily="34" charset="0"/>
              <a:buChar char="•"/>
            </a:pPr>
            <a:r>
              <a:rPr lang="it-IT" sz="38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800" dirty="0" smtClean="0">
                <a:solidFill>
                  <a:schemeClr val="tx2">
                    <a:lumMod val="75000"/>
                  </a:schemeClr>
                </a:solidFill>
              </a:rPr>
              <a:t>Analisi della </a:t>
            </a:r>
            <a:r>
              <a:rPr lang="it-IT" sz="3800" dirty="0" err="1" smtClean="0">
                <a:solidFill>
                  <a:schemeClr val="tx2">
                    <a:lumMod val="75000"/>
                  </a:schemeClr>
                </a:solidFill>
              </a:rPr>
              <a:t>dimensionalità</a:t>
            </a:r>
            <a:r>
              <a:rPr lang="it-IT" sz="3800" dirty="0" smtClean="0">
                <a:solidFill>
                  <a:schemeClr val="tx2">
                    <a:lumMod val="75000"/>
                  </a:schemeClr>
                </a:solidFill>
              </a:rPr>
              <a:t> e validità di costrutto:</a:t>
            </a:r>
          </a:p>
          <a:p>
            <a:pPr lvl="1" algn="l">
              <a:buFont typeface="Arial" pitchFamily="34" charset="0"/>
              <a:buChar char="•"/>
            </a:pP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</a:rPr>
              <a:t>analisi fattoriale esplorativa</a:t>
            </a:r>
          </a:p>
          <a:p>
            <a:pPr lvl="1" algn="l">
              <a:buFont typeface="Arial" pitchFamily="34" charset="0"/>
              <a:buChar char="•"/>
            </a:pPr>
            <a:r>
              <a:rPr lang="it-IT" sz="3400" dirty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400" dirty="0" smtClean="0">
                <a:solidFill>
                  <a:schemeClr val="tx2">
                    <a:lumMod val="75000"/>
                  </a:schemeClr>
                </a:solidFill>
              </a:rPr>
              <a:t>analisi fattoriale confermativa</a:t>
            </a:r>
          </a:p>
          <a:p>
            <a:pPr algn="l">
              <a:buFont typeface="Arial" pitchFamily="34" charset="0"/>
              <a:buChar char="•"/>
            </a:pPr>
            <a:endParaRPr lang="it-IT" sz="38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251520" y="44624"/>
            <a:ext cx="8712968" cy="1470025"/>
          </a:xfrm>
        </p:spPr>
        <p:txBody>
          <a:bodyPr>
            <a:normAutofit/>
          </a:bodyPr>
          <a:lstStyle/>
          <a:p>
            <a:r>
              <a:rPr lang="it-IT" sz="4000" dirty="0" smtClean="0"/>
              <a:t>Processo di validazione di una scala 2/</a:t>
            </a:r>
            <a:r>
              <a:rPr lang="it-IT" sz="4000" dirty="0" err="1" smtClean="0"/>
              <a:t>2</a:t>
            </a:r>
            <a:endParaRPr lang="it-IT" sz="4000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467544" y="1412776"/>
            <a:ext cx="8136904" cy="5184576"/>
          </a:xfrm>
        </p:spPr>
        <p:txBody>
          <a:bodyPr>
            <a:normAutofit fontScale="92500" lnSpcReduction="20000"/>
          </a:bodyPr>
          <a:lstStyle/>
          <a:p>
            <a:pPr algn="l">
              <a:buFont typeface="Arial" pitchFamily="34" charset="0"/>
              <a:buChar char="•"/>
            </a:pPr>
            <a:r>
              <a:rPr lang="it-IT" sz="3800" dirty="0" smtClean="0">
                <a:solidFill>
                  <a:schemeClr val="tx2">
                    <a:lumMod val="75000"/>
                  </a:schemeClr>
                </a:solidFill>
              </a:rPr>
              <a:t> Validità di criterio: </a:t>
            </a:r>
          </a:p>
          <a:p>
            <a:pPr algn="l">
              <a:buFont typeface="Arial" pitchFamily="34" charset="0"/>
              <a:buChar char="•"/>
            </a:pPr>
            <a:r>
              <a:rPr lang="it-IT" sz="3000" dirty="0" smtClean="0">
                <a:solidFill>
                  <a:schemeClr val="tx2">
                    <a:lumMod val="75000"/>
                  </a:schemeClr>
                </a:solidFill>
              </a:rPr>
              <a:t> concorrente (predice prestazione ottenuta simultaneamente), </a:t>
            </a:r>
          </a:p>
          <a:p>
            <a:pPr algn="l">
              <a:buFont typeface="Arial" pitchFamily="34" charset="0"/>
              <a:buChar char="•"/>
            </a:pPr>
            <a:r>
              <a:rPr lang="it-IT" sz="3000" dirty="0" smtClean="0">
                <a:solidFill>
                  <a:schemeClr val="tx2">
                    <a:lumMod val="75000"/>
                  </a:schemeClr>
                </a:solidFill>
              </a:rPr>
              <a:t> predittiva (rilevazione del criterio post),</a:t>
            </a:r>
          </a:p>
          <a:p>
            <a:pPr algn="l">
              <a:buFont typeface="Arial" pitchFamily="34" charset="0"/>
              <a:buChar char="•"/>
            </a:pPr>
            <a:r>
              <a:rPr lang="it-IT" sz="3000" dirty="0" smtClean="0">
                <a:solidFill>
                  <a:schemeClr val="tx2">
                    <a:lumMod val="75000"/>
                  </a:schemeClr>
                </a:solidFill>
              </a:rPr>
              <a:t> </a:t>
            </a:r>
            <a:r>
              <a:rPr lang="it-IT" sz="3000" dirty="0" err="1" smtClean="0">
                <a:solidFill>
                  <a:schemeClr val="tx2">
                    <a:lumMod val="75000"/>
                  </a:schemeClr>
                </a:solidFill>
              </a:rPr>
              <a:t>postdittiva</a:t>
            </a:r>
            <a:r>
              <a:rPr lang="it-IT" sz="3000" dirty="0" smtClean="0">
                <a:solidFill>
                  <a:schemeClr val="tx2">
                    <a:lumMod val="75000"/>
                  </a:schemeClr>
                </a:solidFill>
              </a:rPr>
              <a:t> (psicologia forense, verifica di stato o comportamento ex post)</a:t>
            </a:r>
          </a:p>
          <a:p>
            <a:pPr algn="l">
              <a:buFont typeface="Arial" pitchFamily="34" charset="0"/>
              <a:buChar char="•"/>
            </a:pPr>
            <a:endParaRPr lang="it-IT" sz="3000" dirty="0" smtClean="0">
              <a:solidFill>
                <a:schemeClr val="tx2">
                  <a:lumMod val="75000"/>
                </a:schemeClr>
              </a:solidFill>
            </a:endParaRPr>
          </a:p>
          <a:p>
            <a:pPr algn="l">
              <a:buFont typeface="Arial" pitchFamily="34" charset="0"/>
              <a:buChar char="•"/>
            </a:pPr>
            <a:r>
              <a:rPr lang="it-IT" sz="3800" dirty="0">
                <a:solidFill>
                  <a:schemeClr val="tx2">
                    <a:lumMod val="75000"/>
                  </a:schemeClr>
                </a:solidFill>
              </a:rPr>
              <a:t> V</a:t>
            </a:r>
            <a:r>
              <a:rPr lang="it-IT" sz="3800" dirty="0" smtClean="0">
                <a:solidFill>
                  <a:schemeClr val="tx2">
                    <a:lumMod val="75000"/>
                  </a:schemeClr>
                </a:solidFill>
              </a:rPr>
              <a:t>alidità convergente (associazione tra misure indipendenti dello stesso costrutto</a:t>
            </a:r>
          </a:p>
          <a:p>
            <a:pPr algn="l">
              <a:buFont typeface="Arial" pitchFamily="34" charset="0"/>
              <a:buChar char="•"/>
            </a:pPr>
            <a:r>
              <a:rPr lang="it-IT" sz="3800" dirty="0">
                <a:solidFill>
                  <a:schemeClr val="tx2">
                    <a:lumMod val="75000"/>
                  </a:schemeClr>
                </a:solidFill>
              </a:rPr>
              <a:t> V</a:t>
            </a:r>
            <a:r>
              <a:rPr lang="it-IT" sz="3800" dirty="0" smtClean="0">
                <a:solidFill>
                  <a:schemeClr val="tx2">
                    <a:lumMod val="75000"/>
                  </a:schemeClr>
                </a:solidFill>
              </a:rPr>
              <a:t>alidità discriminante (correlazione trascurabile con costrutti diversi)</a:t>
            </a:r>
          </a:p>
          <a:p>
            <a:pPr algn="l">
              <a:buFont typeface="Arial" pitchFamily="34" charset="0"/>
              <a:buChar char="•"/>
            </a:pPr>
            <a:endParaRPr lang="it-IT" sz="3800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ctrTitle"/>
          </p:nvPr>
        </p:nvSpPr>
        <p:spPr>
          <a:xfrm>
            <a:off x="685800" y="260648"/>
            <a:ext cx="7772400" cy="1470025"/>
          </a:xfrm>
        </p:spPr>
        <p:txBody>
          <a:bodyPr/>
          <a:lstStyle/>
          <a:p>
            <a:r>
              <a:rPr lang="it-IT" dirty="0" smtClean="0"/>
              <a:t>Articoli</a:t>
            </a:r>
            <a:endParaRPr lang="it-IT" dirty="0"/>
          </a:p>
        </p:txBody>
      </p:sp>
      <p:sp>
        <p:nvSpPr>
          <p:cNvPr id="3" name="Sottotitolo 2"/>
          <p:cNvSpPr>
            <a:spLocks noGrp="1"/>
          </p:cNvSpPr>
          <p:nvPr>
            <p:ph type="subTitle" idx="1"/>
          </p:nvPr>
        </p:nvSpPr>
        <p:spPr>
          <a:xfrm>
            <a:off x="395536" y="1556792"/>
            <a:ext cx="8280920" cy="4082008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</a:rPr>
              <a:t> Validazione scala sullo stress lavoro correlato  di Edwards, </a:t>
            </a:r>
            <a:r>
              <a:rPr lang="it-IT" dirty="0" err="1" smtClean="0">
                <a:solidFill>
                  <a:srgbClr val="002060"/>
                </a:solidFill>
              </a:rPr>
              <a:t>Webster</a:t>
            </a:r>
            <a:r>
              <a:rPr lang="it-IT" dirty="0" smtClean="0">
                <a:solidFill>
                  <a:srgbClr val="002060"/>
                </a:solidFill>
              </a:rPr>
              <a:t>, Van </a:t>
            </a:r>
            <a:r>
              <a:rPr lang="it-IT" dirty="0" err="1" smtClean="0">
                <a:solidFill>
                  <a:srgbClr val="002060"/>
                </a:solidFill>
              </a:rPr>
              <a:t>Laar</a:t>
            </a:r>
            <a:r>
              <a:rPr lang="it-IT" dirty="0" smtClean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&amp; </a:t>
            </a:r>
            <a:r>
              <a:rPr lang="it-IT" dirty="0" err="1" smtClean="0">
                <a:solidFill>
                  <a:srgbClr val="002060"/>
                </a:solidFill>
              </a:rPr>
              <a:t>Easton</a:t>
            </a:r>
            <a:endParaRPr lang="it-IT" dirty="0" smtClean="0">
              <a:solidFill>
                <a:srgbClr val="002060"/>
              </a:solidFill>
            </a:endParaRPr>
          </a:p>
          <a:p>
            <a:pPr>
              <a:buFont typeface="Arial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</a:rPr>
              <a:t> </a:t>
            </a:r>
            <a:r>
              <a:rPr lang="it-IT" dirty="0" smtClean="0">
                <a:solidFill>
                  <a:srgbClr val="002060"/>
                </a:solidFill>
              </a:rPr>
              <a:t>Validazione scala su clima di sicurezza aziendale</a:t>
            </a:r>
          </a:p>
          <a:p>
            <a:pPr marL="514350" indent="-514350"/>
            <a:r>
              <a:rPr lang="it-IT" dirty="0" smtClean="0">
                <a:solidFill>
                  <a:srgbClr val="002060"/>
                </a:solidFill>
              </a:rPr>
              <a:t> di </a:t>
            </a:r>
            <a:r>
              <a:rPr lang="it-IT" dirty="0" err="1" smtClean="0">
                <a:solidFill>
                  <a:srgbClr val="002060"/>
                </a:solidFill>
              </a:rPr>
              <a:t>Brondino</a:t>
            </a:r>
            <a:r>
              <a:rPr lang="it-IT" dirty="0" smtClean="0">
                <a:solidFill>
                  <a:srgbClr val="002060"/>
                </a:solidFill>
              </a:rPr>
              <a:t>, </a:t>
            </a:r>
            <a:r>
              <a:rPr lang="it-IT" dirty="0" err="1" smtClean="0">
                <a:solidFill>
                  <a:srgbClr val="002060"/>
                </a:solidFill>
              </a:rPr>
              <a:t>Pasini</a:t>
            </a:r>
            <a:r>
              <a:rPr lang="it-IT" dirty="0" smtClean="0">
                <a:solidFill>
                  <a:srgbClr val="002060"/>
                </a:solidFill>
              </a:rPr>
              <a:t> &amp; Silva</a:t>
            </a:r>
          </a:p>
          <a:p>
            <a:pPr marL="514350" indent="-514350">
              <a:buFont typeface="Arial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</a:rPr>
              <a:t>Validazione scala su autoritarismo di </a:t>
            </a:r>
            <a:r>
              <a:rPr lang="it-IT" dirty="0" err="1" smtClean="0">
                <a:solidFill>
                  <a:srgbClr val="002060"/>
                </a:solidFill>
              </a:rPr>
              <a:t>Talò</a:t>
            </a:r>
            <a:endParaRPr lang="it-IT" dirty="0" smtClean="0">
              <a:solidFill>
                <a:srgbClr val="002060"/>
              </a:solidFill>
            </a:endParaRPr>
          </a:p>
          <a:p>
            <a:pPr marL="514350" indent="-514350">
              <a:buFont typeface="Arial" pitchFamily="34" charset="0"/>
              <a:buChar char="•"/>
            </a:pPr>
            <a:r>
              <a:rPr lang="it-IT" dirty="0" smtClean="0">
                <a:solidFill>
                  <a:srgbClr val="002060"/>
                </a:solidFill>
              </a:rPr>
              <a:t>Validazione scala sul conflitto famiglia lavoro di </a:t>
            </a:r>
            <a:r>
              <a:rPr lang="it-IT" dirty="0" err="1" smtClean="0">
                <a:solidFill>
                  <a:srgbClr val="002060"/>
                </a:solidFill>
              </a:rPr>
              <a:t>Carlson</a:t>
            </a:r>
            <a:r>
              <a:rPr lang="it-IT" dirty="0" smtClean="0">
                <a:solidFill>
                  <a:srgbClr val="002060"/>
                </a:solidFill>
              </a:rPr>
              <a:t>, </a:t>
            </a:r>
            <a:r>
              <a:rPr lang="it-IT" dirty="0" err="1" smtClean="0">
                <a:solidFill>
                  <a:srgbClr val="002060"/>
                </a:solidFill>
              </a:rPr>
              <a:t>Kacmar</a:t>
            </a:r>
            <a:r>
              <a:rPr lang="it-IT" dirty="0" smtClean="0">
                <a:solidFill>
                  <a:srgbClr val="002060"/>
                </a:solidFill>
              </a:rPr>
              <a:t> &amp; Williams</a:t>
            </a:r>
          </a:p>
          <a:p>
            <a:pPr>
              <a:buFont typeface="Arial" pitchFamily="34" charset="0"/>
              <a:buChar char="•"/>
            </a:pPr>
            <a:endParaRPr lang="it-IT" dirty="0" smtClean="0"/>
          </a:p>
          <a:p>
            <a:pPr>
              <a:buFont typeface="Arial" pitchFamily="34" charset="0"/>
              <a:buChar char="•"/>
            </a:pPr>
            <a:endParaRPr lang="it-IT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40</TotalTime>
  <Words>203</Words>
  <Application>Microsoft Office PowerPoint</Application>
  <PresentationFormat>Presentazione su schermo (4:3)</PresentationFormat>
  <Paragraphs>26</Paragraphs>
  <Slides>3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3</vt:i4>
      </vt:variant>
    </vt:vector>
  </HeadingPairs>
  <TitlesOfParts>
    <vt:vector size="4" baseType="lpstr">
      <vt:lpstr>Tema di Office</vt:lpstr>
      <vt:lpstr>Processo di validazione di una scala 1/2</vt:lpstr>
      <vt:lpstr>Processo di validazione di una scala 2/2</vt:lpstr>
      <vt:lpstr>Articoli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Processo di validazione di una scala 1/2</dc:title>
  <dc:creator>Marghe</dc:creator>
  <cp:lastModifiedBy>Marghe</cp:lastModifiedBy>
  <cp:revision>4</cp:revision>
  <dcterms:created xsi:type="dcterms:W3CDTF">2016-04-05T08:41:53Z</dcterms:created>
  <dcterms:modified xsi:type="dcterms:W3CDTF">2016-04-05T10:51:13Z</dcterms:modified>
</cp:coreProperties>
</file>