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1941-9B6D-45C3-9C8D-5A2DB516A069}" type="datetimeFigureOut">
              <a:rPr lang="it-IT" smtClean="0"/>
              <a:pPr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2F65-2753-46DB-ACDD-3DD433DAECF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44624"/>
            <a:ext cx="8712968" cy="1470025"/>
          </a:xfrm>
        </p:spPr>
        <p:txBody>
          <a:bodyPr>
            <a:normAutofit/>
          </a:bodyPr>
          <a:lstStyle/>
          <a:p>
            <a:r>
              <a:rPr lang="it-IT" sz="4000" dirty="0" smtClean="0"/>
              <a:t>Processo di validazione di una scala 1/2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136904" cy="5184576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800" dirty="0" smtClean="0">
                <a:solidFill>
                  <a:schemeClr val="tx2">
                    <a:lumMod val="75000"/>
                  </a:schemeClr>
                </a:solidFill>
              </a:rPr>
              <a:t>Che cosa vogliamo misurare? (definizione costrutto, </a:t>
            </a:r>
            <a:r>
              <a:rPr lang="it-IT" sz="3800" dirty="0" err="1" smtClean="0">
                <a:solidFill>
                  <a:schemeClr val="tx2">
                    <a:lumMod val="75000"/>
                  </a:schemeClr>
                </a:solidFill>
              </a:rPr>
              <a:t>operazionalizzazione</a:t>
            </a:r>
            <a:r>
              <a:rPr lang="it-IT" sz="3800" dirty="0" smtClean="0">
                <a:solidFill>
                  <a:schemeClr val="tx2">
                    <a:lumMod val="75000"/>
                  </a:schemeClr>
                </a:solidFill>
              </a:rPr>
              <a:t>, dominio di contenuto e scopo del test)</a:t>
            </a:r>
          </a:p>
          <a:p>
            <a:pPr algn="l">
              <a:buFont typeface="Arial" pitchFamily="34" charset="0"/>
              <a:buChar char="•"/>
            </a:pPr>
            <a:r>
              <a:rPr lang="it-IT" sz="3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800" dirty="0" smtClean="0">
                <a:solidFill>
                  <a:schemeClr val="tx2">
                    <a:lumMod val="75000"/>
                  </a:schemeClr>
                </a:solidFill>
              </a:rPr>
              <a:t>Scrittura degli item</a:t>
            </a:r>
          </a:p>
          <a:p>
            <a:pPr algn="l">
              <a:buFont typeface="Arial" pitchFamily="34" charset="0"/>
              <a:buChar char="•"/>
            </a:pPr>
            <a:r>
              <a:rPr lang="it-IT" sz="3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800" dirty="0" smtClean="0">
                <a:solidFill>
                  <a:schemeClr val="tx2">
                    <a:lumMod val="75000"/>
                  </a:schemeClr>
                </a:solidFill>
              </a:rPr>
              <a:t>Valutazione preliminare degli item: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 validità di contenuto (giudici, …)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 validità di facciata,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analisi degli item (ridondanza, </a:t>
            </a:r>
            <a:r>
              <a:rPr lang="it-IT" sz="3400" dirty="0" err="1" smtClean="0">
                <a:solidFill>
                  <a:schemeClr val="tx2">
                    <a:lumMod val="75000"/>
                  </a:schemeClr>
                </a:solidFill>
              </a:rPr>
              <a:t>missing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, normalità della distribuzione)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revisione degli item (intervista cognitiva)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attendibilità</a:t>
            </a:r>
          </a:p>
          <a:p>
            <a:pPr algn="l">
              <a:buFont typeface="Arial" pitchFamily="34" charset="0"/>
              <a:buChar char="•"/>
            </a:pPr>
            <a:r>
              <a:rPr lang="it-IT" sz="3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800" dirty="0" smtClean="0">
                <a:solidFill>
                  <a:schemeClr val="tx2">
                    <a:lumMod val="75000"/>
                  </a:schemeClr>
                </a:solidFill>
              </a:rPr>
              <a:t>Analisi della </a:t>
            </a:r>
            <a:r>
              <a:rPr lang="it-IT" sz="3800" dirty="0" err="1" smtClean="0">
                <a:solidFill>
                  <a:schemeClr val="tx2">
                    <a:lumMod val="75000"/>
                  </a:schemeClr>
                </a:solidFill>
              </a:rPr>
              <a:t>dimensionalità</a:t>
            </a:r>
            <a:r>
              <a:rPr lang="it-IT" sz="3800" dirty="0" smtClean="0">
                <a:solidFill>
                  <a:schemeClr val="tx2">
                    <a:lumMod val="75000"/>
                  </a:schemeClr>
                </a:solidFill>
              </a:rPr>
              <a:t> e validità di costrutto: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analisi fattoriale esplorativa</a:t>
            </a:r>
          </a:p>
          <a:p>
            <a:pPr lvl="1" algn="l">
              <a:buFont typeface="Arial" pitchFamily="34" charset="0"/>
              <a:buChar char="•"/>
            </a:pP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analisi fattoriale confermativa</a:t>
            </a:r>
          </a:p>
          <a:p>
            <a:pPr algn="l">
              <a:buFont typeface="Arial" pitchFamily="34" charset="0"/>
              <a:buChar char="•"/>
            </a:pPr>
            <a:endParaRPr lang="it-IT" sz="3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44624"/>
            <a:ext cx="8712968" cy="1470025"/>
          </a:xfrm>
        </p:spPr>
        <p:txBody>
          <a:bodyPr>
            <a:normAutofit/>
          </a:bodyPr>
          <a:lstStyle/>
          <a:p>
            <a:r>
              <a:rPr lang="it-IT" sz="4000" dirty="0" smtClean="0"/>
              <a:t>Processo di validazione di una scala 2/</a:t>
            </a:r>
            <a:r>
              <a:rPr lang="it-IT" sz="4000" dirty="0" err="1" smtClean="0"/>
              <a:t>2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136904" cy="5184576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3800" dirty="0" smtClean="0">
                <a:solidFill>
                  <a:schemeClr val="tx2">
                    <a:lumMod val="75000"/>
                  </a:schemeClr>
                </a:solidFill>
              </a:rPr>
              <a:t> Validità di criterio: </a:t>
            </a:r>
          </a:p>
          <a:p>
            <a:pPr algn="l">
              <a:buFont typeface="Arial" pitchFamily="34" charset="0"/>
              <a:buChar char="•"/>
            </a:pPr>
            <a:r>
              <a:rPr lang="it-IT" sz="3000" dirty="0" smtClean="0">
                <a:solidFill>
                  <a:schemeClr val="tx2">
                    <a:lumMod val="75000"/>
                  </a:schemeClr>
                </a:solidFill>
              </a:rPr>
              <a:t> concorrente (predice prestazione ottenuta simultaneamente), </a:t>
            </a:r>
          </a:p>
          <a:p>
            <a:pPr algn="l">
              <a:buFont typeface="Arial" pitchFamily="34" charset="0"/>
              <a:buChar char="•"/>
            </a:pPr>
            <a:r>
              <a:rPr lang="it-IT" sz="3000" dirty="0" smtClean="0">
                <a:solidFill>
                  <a:schemeClr val="tx2">
                    <a:lumMod val="75000"/>
                  </a:schemeClr>
                </a:solidFill>
              </a:rPr>
              <a:t> predittiva (rilevazione del criterio post),</a:t>
            </a:r>
          </a:p>
          <a:p>
            <a:pPr algn="l">
              <a:buFont typeface="Arial" pitchFamily="34" charset="0"/>
              <a:buChar char="•"/>
            </a:pPr>
            <a:r>
              <a:rPr lang="it-IT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000" dirty="0" err="1" smtClean="0">
                <a:solidFill>
                  <a:schemeClr val="tx2">
                    <a:lumMod val="75000"/>
                  </a:schemeClr>
                </a:solidFill>
              </a:rPr>
              <a:t>postdittiva</a:t>
            </a:r>
            <a:r>
              <a:rPr lang="it-IT" sz="3000" dirty="0" smtClean="0">
                <a:solidFill>
                  <a:schemeClr val="tx2">
                    <a:lumMod val="75000"/>
                  </a:schemeClr>
                </a:solidFill>
              </a:rPr>
              <a:t> (psicologia forense, verifica di stato o comportamento ex post)</a:t>
            </a:r>
          </a:p>
          <a:p>
            <a:pPr algn="l">
              <a:buFont typeface="Arial" pitchFamily="34" charset="0"/>
              <a:buChar char="•"/>
            </a:pPr>
            <a:endParaRPr lang="it-IT" sz="3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3800" dirty="0">
                <a:solidFill>
                  <a:schemeClr val="tx2">
                    <a:lumMod val="75000"/>
                  </a:schemeClr>
                </a:solidFill>
              </a:rPr>
              <a:t> V</a:t>
            </a:r>
            <a:r>
              <a:rPr lang="it-IT" sz="3800" dirty="0" smtClean="0">
                <a:solidFill>
                  <a:schemeClr val="tx2">
                    <a:lumMod val="75000"/>
                  </a:schemeClr>
                </a:solidFill>
              </a:rPr>
              <a:t>alidità convergente (associazione tra misure indipendenti dello stesso costrutto</a:t>
            </a:r>
          </a:p>
          <a:p>
            <a:pPr algn="l">
              <a:buFont typeface="Arial" pitchFamily="34" charset="0"/>
              <a:buChar char="•"/>
            </a:pPr>
            <a:r>
              <a:rPr lang="it-IT" sz="3800" dirty="0">
                <a:solidFill>
                  <a:schemeClr val="tx2">
                    <a:lumMod val="75000"/>
                  </a:schemeClr>
                </a:solidFill>
              </a:rPr>
              <a:t> V</a:t>
            </a:r>
            <a:r>
              <a:rPr lang="it-IT" sz="3800" dirty="0" smtClean="0">
                <a:solidFill>
                  <a:schemeClr val="tx2">
                    <a:lumMod val="75000"/>
                  </a:schemeClr>
                </a:solidFill>
              </a:rPr>
              <a:t>alidità discriminante (correlazione trascurabile con costrutti diversi)</a:t>
            </a:r>
          </a:p>
          <a:p>
            <a:pPr algn="l">
              <a:buFont typeface="Arial" pitchFamily="34" charset="0"/>
              <a:buChar char="•"/>
            </a:pPr>
            <a:endParaRPr lang="it-IT" sz="3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it-IT" dirty="0" smtClean="0"/>
              <a:t>Articoli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80920" cy="408200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 Validazione scala sullo stress lavoro correlato  di Edwards, </a:t>
            </a:r>
            <a:r>
              <a:rPr lang="it-IT" dirty="0" err="1" smtClean="0">
                <a:solidFill>
                  <a:srgbClr val="002060"/>
                </a:solidFill>
              </a:rPr>
              <a:t>Webster</a:t>
            </a:r>
            <a:r>
              <a:rPr lang="it-IT" dirty="0" smtClean="0">
                <a:solidFill>
                  <a:srgbClr val="002060"/>
                </a:solidFill>
              </a:rPr>
              <a:t>, Van </a:t>
            </a:r>
            <a:r>
              <a:rPr lang="it-IT" dirty="0" err="1" smtClean="0">
                <a:solidFill>
                  <a:srgbClr val="002060"/>
                </a:solidFill>
              </a:rPr>
              <a:t>Laar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&amp; </a:t>
            </a:r>
            <a:r>
              <a:rPr lang="it-IT" dirty="0" err="1" smtClean="0">
                <a:solidFill>
                  <a:srgbClr val="002060"/>
                </a:solidFill>
              </a:rPr>
              <a:t>Easton</a:t>
            </a:r>
            <a:endParaRPr lang="it-IT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Validazione scala su clima di sicurezza aziendale</a:t>
            </a:r>
          </a:p>
          <a:p>
            <a:pPr marL="514350" indent="-514350"/>
            <a:r>
              <a:rPr lang="it-IT" dirty="0" smtClean="0">
                <a:solidFill>
                  <a:srgbClr val="002060"/>
                </a:solidFill>
              </a:rPr>
              <a:t> di </a:t>
            </a:r>
            <a:r>
              <a:rPr lang="it-IT" dirty="0" err="1" smtClean="0">
                <a:solidFill>
                  <a:srgbClr val="002060"/>
                </a:solidFill>
              </a:rPr>
              <a:t>Brondino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Pasini</a:t>
            </a:r>
            <a:r>
              <a:rPr lang="it-IT" dirty="0" smtClean="0">
                <a:solidFill>
                  <a:srgbClr val="002060"/>
                </a:solidFill>
              </a:rPr>
              <a:t> &amp; Silva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Validazione scala su autoritarismo di </a:t>
            </a:r>
            <a:r>
              <a:rPr lang="it-IT" dirty="0" err="1" smtClean="0">
                <a:solidFill>
                  <a:srgbClr val="002060"/>
                </a:solidFill>
              </a:rPr>
              <a:t>Talò</a:t>
            </a:r>
            <a:endParaRPr lang="it-IT" dirty="0" smtClean="0">
              <a:solidFill>
                <a:srgbClr val="002060"/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Validazione scala sul conflitto famiglia lavoro di </a:t>
            </a:r>
            <a:r>
              <a:rPr lang="it-IT" dirty="0" err="1" smtClean="0">
                <a:solidFill>
                  <a:srgbClr val="002060"/>
                </a:solidFill>
              </a:rPr>
              <a:t>Carlson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Kacmar</a:t>
            </a:r>
            <a:r>
              <a:rPr lang="it-IT" dirty="0" smtClean="0">
                <a:solidFill>
                  <a:srgbClr val="002060"/>
                </a:solidFill>
              </a:rPr>
              <a:t> &amp; Williams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203</Words>
  <Application>Microsoft Office PowerPoint</Application>
  <PresentationFormat>Presentazione su schermo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Processo di validazione di una scala 1/2</vt:lpstr>
      <vt:lpstr>Processo di validazione di una scala 2/2</vt:lpstr>
      <vt:lpstr>Articoli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di validazione di una scala 1/2</dc:title>
  <dc:creator>Marghe</dc:creator>
  <cp:lastModifiedBy>Marghe</cp:lastModifiedBy>
  <cp:revision>4</cp:revision>
  <dcterms:created xsi:type="dcterms:W3CDTF">2016-04-05T08:41:53Z</dcterms:created>
  <dcterms:modified xsi:type="dcterms:W3CDTF">2016-04-05T10:51:13Z</dcterms:modified>
</cp:coreProperties>
</file>