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0" r:id="rId4"/>
    <p:sldId id="262" r:id="rId5"/>
    <p:sldId id="261" r:id="rId6"/>
    <p:sldId id="264" r:id="rId7"/>
    <p:sldId id="263" r:id="rId8"/>
    <p:sldId id="266" r:id="rId9"/>
    <p:sldId id="267" r:id="rId10"/>
  </p:sldIdLst>
  <p:sldSz cx="16002000" cy="11315700"/>
  <p:notesSz cx="6808788" cy="9940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121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24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359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48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5599" algn="l" defTabSz="91424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2718" algn="l" defTabSz="91424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199839" algn="l" defTabSz="91424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6958" algn="l" defTabSz="91424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4">
          <p15:clr>
            <a:srgbClr val="A4A3A4"/>
          </p15:clr>
        </p15:guide>
        <p15:guide id="2" pos="50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923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0929" autoAdjust="0"/>
  </p:normalViewPr>
  <p:slideViewPr>
    <p:cSldViewPr>
      <p:cViewPr varScale="1">
        <p:scale>
          <a:sx n="75" d="100"/>
          <a:sy n="75" d="100"/>
        </p:scale>
        <p:origin x="240" y="78"/>
      </p:cViewPr>
      <p:guideLst>
        <p:guide orient="horz" pos="3564"/>
        <p:guide pos="50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050"/>
    </p:cViewPr>
  </p:sorterViewPr>
  <p:notesViewPr>
    <p:cSldViewPr>
      <p:cViewPr varScale="1">
        <p:scale>
          <a:sx n="53" d="100"/>
          <a:sy n="53" d="100"/>
        </p:scale>
        <p:origin x="-1794" y="-9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3547" cy="53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773" y="0"/>
            <a:ext cx="2923547" cy="53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5644"/>
            <a:ext cx="2923547" cy="53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773" y="9405644"/>
            <a:ext cx="2923547" cy="53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7F78A2-8821-4B88-BD01-58DF011734D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421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3547" cy="53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773" y="0"/>
            <a:ext cx="2923547" cy="53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4700" y="765175"/>
            <a:ext cx="5299075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225" y="4741057"/>
            <a:ext cx="5000805" cy="443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Textformatierung des Masters zu bearbeiten.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5644"/>
            <a:ext cx="2923547" cy="53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773" y="9405644"/>
            <a:ext cx="2923547" cy="53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38342214-995A-4A93-8042-9221D2FFA3F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512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21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4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5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8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99" algn="l" defTabSz="91424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718" algn="l" defTabSz="91424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839" algn="l" defTabSz="91424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958" algn="l" defTabSz="91424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25157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51200" y="1519200"/>
            <a:ext cx="12386504" cy="1369155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2328" y="3065562"/>
            <a:ext cx="12385376" cy="792088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780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0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1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1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82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62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42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5944-3231-47CA-8DE4-787D2F612AA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extplatzhalter 2"/>
          <p:cNvSpPr>
            <a:spLocks noGrp="1"/>
          </p:cNvSpPr>
          <p:nvPr>
            <p:ph type="body" idx="13"/>
          </p:nvPr>
        </p:nvSpPr>
        <p:spPr>
          <a:xfrm>
            <a:off x="1952328" y="4073674"/>
            <a:ext cx="12385376" cy="583264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rial"/>
                <a:cs typeface="Arial"/>
              </a:defRPr>
            </a:lvl1pPr>
            <a:lvl2pPr marL="780348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069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4104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12139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90174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68209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46244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2427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4211978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51200" y="1519200"/>
            <a:ext cx="12386504" cy="1369155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5944-3231-47CA-8DE4-787D2F612AA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extplatzhalter 2"/>
          <p:cNvSpPr>
            <a:spLocks noGrp="1"/>
          </p:cNvSpPr>
          <p:nvPr>
            <p:ph type="body" idx="13"/>
          </p:nvPr>
        </p:nvSpPr>
        <p:spPr>
          <a:xfrm>
            <a:off x="1952328" y="9042226"/>
            <a:ext cx="12385376" cy="86409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rial"/>
                <a:cs typeface="Arial"/>
              </a:defRPr>
            </a:lvl1pPr>
            <a:lvl2pPr marL="780348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069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4104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12139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90174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68209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46244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2427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1952625" y="3209925"/>
            <a:ext cx="11377613" cy="5400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912500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4336" y="7386042"/>
            <a:ext cx="12313368" cy="638698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87200" y="1843200"/>
            <a:ext cx="5472608" cy="5400600"/>
          </a:xfrm>
        </p:spPr>
        <p:txBody>
          <a:bodyPr/>
          <a:lstStyle>
            <a:lvl1pPr marL="0" indent="0">
              <a:buNone/>
              <a:defRPr sz="5500"/>
            </a:lvl1pPr>
            <a:lvl2pPr marL="780348" indent="0">
              <a:buNone/>
              <a:defRPr sz="4800"/>
            </a:lvl2pPr>
            <a:lvl3pPr marL="1560697" indent="0">
              <a:buNone/>
              <a:defRPr sz="4000"/>
            </a:lvl3pPr>
            <a:lvl4pPr marL="2341047" indent="0">
              <a:buNone/>
              <a:defRPr sz="3400"/>
            </a:lvl4pPr>
            <a:lvl5pPr marL="3121397" indent="0">
              <a:buNone/>
              <a:defRPr sz="3400"/>
            </a:lvl5pPr>
            <a:lvl6pPr marL="3901746" indent="0">
              <a:buNone/>
              <a:defRPr sz="3400"/>
            </a:lvl6pPr>
            <a:lvl7pPr marL="4682094" indent="0">
              <a:buNone/>
              <a:defRPr sz="3400"/>
            </a:lvl7pPr>
            <a:lvl8pPr marL="5462444" indent="0">
              <a:buNone/>
              <a:defRPr sz="3400"/>
            </a:lvl8pPr>
            <a:lvl9pPr marL="6242793" indent="0">
              <a:buNone/>
              <a:defRPr sz="34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24336" y="8178130"/>
            <a:ext cx="12313368" cy="1944216"/>
          </a:xfrm>
        </p:spPr>
        <p:txBody>
          <a:bodyPr/>
          <a:lstStyle>
            <a:lvl1pPr marL="0" indent="0">
              <a:buNone/>
              <a:defRPr sz="2500"/>
            </a:lvl1pPr>
            <a:lvl2pPr marL="780348" indent="0">
              <a:buNone/>
              <a:defRPr sz="1900"/>
            </a:lvl2pPr>
            <a:lvl3pPr marL="1560697" indent="0">
              <a:buNone/>
              <a:defRPr sz="1700"/>
            </a:lvl3pPr>
            <a:lvl4pPr marL="2341047" indent="0">
              <a:buNone/>
              <a:defRPr sz="1500"/>
            </a:lvl4pPr>
            <a:lvl5pPr marL="3121397" indent="0">
              <a:buNone/>
              <a:defRPr sz="1500"/>
            </a:lvl5pPr>
            <a:lvl6pPr marL="3901746" indent="0">
              <a:buNone/>
              <a:defRPr sz="1500"/>
            </a:lvl6pPr>
            <a:lvl7pPr marL="4682094" indent="0">
              <a:buNone/>
              <a:defRPr sz="1500"/>
            </a:lvl7pPr>
            <a:lvl8pPr marL="5462444" indent="0">
              <a:buNone/>
              <a:defRPr sz="1500"/>
            </a:lvl8pPr>
            <a:lvl9pPr marL="6242793" indent="0">
              <a:buNone/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034952" y="10410378"/>
            <a:ext cx="3229744" cy="6024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B02-4BF2-4AFD-A22D-35B8935B5E4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7712968" y="1841426"/>
            <a:ext cx="6624736" cy="5400600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9357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1E0A-49BD-4F98-A63D-8D4B6D7324C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6956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52113" y="2751835"/>
            <a:ext cx="6048887" cy="124983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0348" indent="0">
              <a:buNone/>
              <a:defRPr sz="3400" b="1"/>
            </a:lvl2pPr>
            <a:lvl3pPr marL="1560697" indent="0">
              <a:buNone/>
              <a:defRPr sz="3100" b="1"/>
            </a:lvl3pPr>
            <a:lvl4pPr marL="2341047" indent="0">
              <a:buNone/>
              <a:defRPr sz="2700" b="1"/>
            </a:lvl4pPr>
            <a:lvl5pPr marL="3121397" indent="0">
              <a:buNone/>
              <a:defRPr sz="2700" b="1"/>
            </a:lvl5pPr>
            <a:lvl6pPr marL="3901746" indent="0">
              <a:buNone/>
              <a:defRPr sz="2700" b="1"/>
            </a:lvl6pPr>
            <a:lvl7pPr marL="4682094" indent="0">
              <a:buNone/>
              <a:defRPr sz="2700" b="1"/>
            </a:lvl7pPr>
            <a:lvl8pPr marL="5462444" indent="0">
              <a:buNone/>
              <a:defRPr sz="2700" b="1"/>
            </a:lvl8pPr>
            <a:lvl9pPr marL="6242793" indent="0">
              <a:buNone/>
              <a:defRPr sz="27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952113" y="4250793"/>
            <a:ext cx="6048887" cy="579954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2274-AAC4-4D86-9481-091FB0E126E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8217024" y="2751835"/>
            <a:ext cx="6048887" cy="124983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0348" indent="0">
              <a:buNone/>
              <a:defRPr sz="3400" b="1"/>
            </a:lvl2pPr>
            <a:lvl3pPr marL="1560697" indent="0">
              <a:buNone/>
              <a:defRPr sz="3100" b="1"/>
            </a:lvl3pPr>
            <a:lvl4pPr marL="2341047" indent="0">
              <a:buNone/>
              <a:defRPr sz="2700" b="1"/>
            </a:lvl4pPr>
            <a:lvl5pPr marL="3121397" indent="0">
              <a:buNone/>
              <a:defRPr sz="2700" b="1"/>
            </a:lvl5pPr>
            <a:lvl6pPr marL="3901746" indent="0">
              <a:buNone/>
              <a:defRPr sz="2700" b="1"/>
            </a:lvl6pPr>
            <a:lvl7pPr marL="4682094" indent="0">
              <a:buNone/>
              <a:defRPr sz="2700" b="1"/>
            </a:lvl7pPr>
            <a:lvl8pPr marL="5462444" indent="0">
              <a:buNone/>
              <a:defRPr sz="2700" b="1"/>
            </a:lvl8pPr>
            <a:lvl9pPr marL="6242793" indent="0">
              <a:buNone/>
              <a:defRPr sz="27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8217024" y="4250793"/>
            <a:ext cx="6048887" cy="579954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180588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F3B1-3CFF-4466-A965-B5F3F6C1326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544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A19B-DFD9-4413-A9E1-67FA9A98BA4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0786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339" y="540001"/>
            <a:ext cx="3749674" cy="965202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790" y="10122354"/>
            <a:ext cx="568325" cy="746126"/>
          </a:xfrm>
          <a:prstGeom prst="rect">
            <a:avLst/>
          </a:prstGeom>
        </p:spPr>
      </p:pic>
      <p:sp>
        <p:nvSpPr>
          <p:cNvPr id="9" name="Rechteck 8"/>
          <p:cNvSpPr>
            <a:spLocks/>
          </p:cNvSpPr>
          <p:nvPr userDrawn="1"/>
        </p:nvSpPr>
        <p:spPr>
          <a:xfrm>
            <a:off x="-1" y="1800000"/>
            <a:ext cx="512169" cy="162560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spcCol="0" rtlCol="0" anchor="ctr"/>
          <a:lstStyle/>
          <a:p>
            <a:pPr algn="ctr"/>
            <a:endParaRPr lang="de-DE" b="0" dirty="0">
              <a:solidFill>
                <a:srgbClr val="CD0923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52328" y="1481386"/>
            <a:ext cx="10297144" cy="1064569"/>
          </a:xfrm>
          <a:prstGeom prst="rect">
            <a:avLst/>
          </a:prstGeom>
        </p:spPr>
        <p:txBody>
          <a:bodyPr vert="horz" lIns="156069" tIns="78034" rIns="156069" bIns="78034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52128" y="2640332"/>
            <a:ext cx="10297344" cy="7467838"/>
          </a:xfrm>
          <a:prstGeom prst="rect">
            <a:avLst/>
          </a:prstGeom>
        </p:spPr>
        <p:txBody>
          <a:bodyPr vert="horz" lIns="156069" tIns="78034" rIns="156069" bIns="78034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962944" y="10410378"/>
            <a:ext cx="3229744" cy="602457"/>
          </a:xfrm>
          <a:prstGeom prst="rect">
            <a:avLst/>
          </a:prstGeom>
        </p:spPr>
        <p:txBody>
          <a:bodyPr vert="horz" lIns="156069" tIns="78034" rIns="156069" bIns="78034" rtlCol="0" anchor="ctr"/>
          <a:lstStyle>
            <a:lvl1pPr algn="l">
              <a:defRPr sz="120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467350" y="10410378"/>
            <a:ext cx="5413970" cy="602457"/>
          </a:xfrm>
          <a:prstGeom prst="rect">
            <a:avLst/>
          </a:prstGeom>
        </p:spPr>
        <p:txBody>
          <a:bodyPr vert="horz" lIns="156069" tIns="78034" rIns="156069" bIns="7803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69352" y="10410378"/>
            <a:ext cx="3157636" cy="602457"/>
          </a:xfrm>
          <a:prstGeom prst="rect">
            <a:avLst/>
          </a:prstGeom>
        </p:spPr>
        <p:txBody>
          <a:bodyPr vert="horz" lIns="156069" tIns="78034" rIns="156069" bIns="7803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4B19B02-4BF2-4AFD-A22D-35B8935B5E4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3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0" r:id="rId3"/>
    <p:sldLayoutId id="2147483669" r:id="rId4"/>
    <p:sldLayoutId id="2147483662" r:id="rId5"/>
    <p:sldLayoutId id="2147483665" r:id="rId6"/>
    <p:sldLayoutId id="2147483666" r:id="rId7"/>
    <p:sldLayoutId id="2147483667" r:id="rId8"/>
  </p:sldLayoutIdLst>
  <p:transition>
    <p:wipe dir="r"/>
  </p:transition>
  <p:txStyles>
    <p:titleStyle>
      <a:lvl1pPr algn="l" defTabSz="780348" rtl="0" eaLnBrk="1" latinLnBrk="0" hangingPunct="1">
        <a:spcBef>
          <a:spcPct val="0"/>
        </a:spcBef>
        <a:buNone/>
        <a:defRPr sz="60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585261" indent="-585261" algn="l" defTabSz="780348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54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1pPr>
      <a:lvl2pPr marL="1268067" indent="-487719" algn="l" defTabSz="780348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44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2pPr>
      <a:lvl3pPr marL="1950873" indent="-390174" algn="l" defTabSz="780348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3pPr>
      <a:lvl4pPr marL="2731221" indent="-390174" algn="l" defTabSz="780348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3511573" indent="-390174" algn="l" defTabSz="780348" rtl="0" eaLnBrk="1" latinLnBrk="0" hangingPunct="1">
        <a:spcBef>
          <a:spcPct val="20000"/>
        </a:spcBef>
        <a:buFont typeface="Arial"/>
        <a:buChar char="»"/>
        <a:defRPr sz="34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4291920" indent="-390174" algn="l" defTabSz="780348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72270" indent="-390174" algn="l" defTabSz="780348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52617" indent="-390174" algn="l" defTabSz="780348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32967" indent="-390174" algn="l" defTabSz="780348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80348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0348" algn="l" defTabSz="780348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0697" algn="l" defTabSz="780348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1047" algn="l" defTabSz="780348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21397" algn="l" defTabSz="780348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01746" algn="l" defTabSz="780348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82094" algn="l" defTabSz="780348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62444" algn="l" defTabSz="780348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42793" algn="l" defTabSz="780348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scienza/medicina/2020/01/31/coronavirus-come-fatto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ie.ac.at/ksa/elearning/cp/qualitative/qualitative-full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Beh%C3%B6rde_f%C3%BCr_Gesundheit_und_Verbraucherschutz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m%C3%BCnchen-olympiaberg-olympiastadium-1558710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51360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2328" y="1481386"/>
            <a:ext cx="10297144" cy="106456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800" err="1"/>
              <a:t>Impatto</a:t>
            </a:r>
            <a:r>
              <a:rPr lang="de-DE" sz="3800"/>
              <a:t> Covid-19 sui </a:t>
            </a:r>
            <a:r>
              <a:rPr lang="de-DE" sz="3800" err="1"/>
              <a:t>servizi</a:t>
            </a:r>
            <a:r>
              <a:rPr lang="de-DE" sz="3800"/>
              <a:t> </a:t>
            </a:r>
            <a:r>
              <a:rPr lang="de-DE" sz="3800" err="1"/>
              <a:t>sociali</a:t>
            </a:r>
            <a:r>
              <a:rPr lang="de-DE" sz="3800"/>
              <a:t> a Monaco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43F20B-3750-4345-9894-0E815BF1B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922" y="2640332"/>
            <a:ext cx="10003755" cy="7467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469941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8E4E987-84DF-4C76-A37E-A1E6B61D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256" y="833314"/>
            <a:ext cx="5544616" cy="432048"/>
          </a:xfrm>
        </p:spPr>
        <p:txBody>
          <a:bodyPr/>
          <a:lstStyle/>
          <a:p>
            <a:r>
              <a:rPr lang="en-US" sz="2800" dirty="0" err="1"/>
              <a:t>Casi</a:t>
            </a:r>
            <a:r>
              <a:rPr lang="en-US" sz="2800" dirty="0"/>
              <a:t> Covid-19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D26D70-A582-40FA-ACDD-F61E47390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312" y="1913434"/>
            <a:ext cx="12961440" cy="8259926"/>
          </a:xfrm>
        </p:spPr>
        <p:txBody>
          <a:bodyPr>
            <a:normAutofit/>
          </a:bodyPr>
          <a:lstStyle/>
          <a:p>
            <a:r>
              <a:rPr lang="en-US" dirty="0"/>
              <a:t>Covid-19 in Germania e a Monaco</a:t>
            </a:r>
          </a:p>
          <a:p>
            <a:r>
              <a:rPr lang="en-US" b="1" dirty="0"/>
              <a:t>Germania</a:t>
            </a:r>
            <a:r>
              <a:rPr lang="en-US" dirty="0"/>
              <a:t>:</a:t>
            </a:r>
          </a:p>
          <a:p>
            <a:r>
              <a:rPr lang="en-US" dirty="0"/>
              <a:t>3,62 </a:t>
            </a:r>
            <a:r>
              <a:rPr lang="en-US" dirty="0" err="1"/>
              <a:t>milioni</a:t>
            </a:r>
            <a:r>
              <a:rPr lang="en-US" dirty="0"/>
              <a:t> di </a:t>
            </a:r>
            <a:r>
              <a:rPr lang="en-US" dirty="0" err="1"/>
              <a:t>infezioni</a:t>
            </a:r>
            <a:endParaRPr lang="en-US" dirty="0"/>
          </a:p>
          <a:p>
            <a:r>
              <a:rPr lang="en-US" dirty="0"/>
              <a:t>86.671 </a:t>
            </a:r>
            <a:r>
              <a:rPr lang="en-US" dirty="0" err="1"/>
              <a:t>decessi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Monaco</a:t>
            </a:r>
            <a:r>
              <a:rPr lang="en-US" dirty="0"/>
              <a:t>:</a:t>
            </a:r>
          </a:p>
          <a:p>
            <a:r>
              <a:rPr lang="en-US" dirty="0"/>
              <a:t>71.162 </a:t>
            </a:r>
            <a:r>
              <a:rPr lang="en-US" dirty="0" err="1"/>
              <a:t>infezioni</a:t>
            </a:r>
            <a:endParaRPr lang="en-US" dirty="0"/>
          </a:p>
          <a:p>
            <a:r>
              <a:rPr lang="en-US" dirty="0"/>
              <a:t>1.233 </a:t>
            </a:r>
            <a:r>
              <a:rPr lang="en-US" dirty="0" err="1"/>
              <a:t>decessi</a:t>
            </a:r>
            <a:endParaRPr lang="en-US" dirty="0"/>
          </a:p>
        </p:txBody>
      </p:sp>
      <p:pic>
        <p:nvPicPr>
          <p:cNvPr id="3" name="Grafik 2" descr="Ein Bild, das Pflanze, ausgestaltet enthält.&#10;&#10;Automatisch generierte Beschreibung">
            <a:extLst>
              <a:ext uri="{FF2B5EF4-FFF2-40B4-BE49-F238E27FC236}">
                <a16:creationId xmlns:a16="http://schemas.microsoft.com/office/drawing/2014/main" id="{73EDDD75-C98F-497D-872F-72C7BF414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85176" y="3497610"/>
            <a:ext cx="4104468" cy="231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4962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E756865-43AE-45BC-86A7-ADEEF81EB187}"/>
              </a:ext>
            </a:extLst>
          </p:cNvPr>
          <p:cNvSpPr txBox="1"/>
          <p:nvPr/>
        </p:nvSpPr>
        <p:spPr>
          <a:xfrm flipH="1">
            <a:off x="2656761" y="1193354"/>
            <a:ext cx="10688477" cy="1363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Disoccupazione</a:t>
            </a:r>
            <a:r>
              <a:rPr lang="de-DE" sz="3600" dirty="0"/>
              <a:t> a Monaco: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3200" dirty="0"/>
              <a:t>Marzo 2021:    53.188    (4,9%)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3200" dirty="0"/>
              <a:t>Marzo 2020:    37.176    (3,5%)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2800" dirty="0"/>
          </a:p>
          <a:p>
            <a:r>
              <a:rPr lang="de-DE" sz="3600" dirty="0" err="1"/>
              <a:t>Crescita</a:t>
            </a:r>
            <a:r>
              <a:rPr lang="de-DE" sz="3600" dirty="0"/>
              <a:t> del 43,1%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F8EFD76-506B-47EF-8774-004A87FA519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3" t="16316"/>
          <a:stretch/>
        </p:blipFill>
        <p:spPr bwMode="auto">
          <a:xfrm>
            <a:off x="9441160" y="1697410"/>
            <a:ext cx="4032448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229201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59CAB88-44F7-4D84-B86F-5848F438F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48" y="1553394"/>
            <a:ext cx="12738093" cy="900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23171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3E449A7-1FB1-4264-9010-EB0467178581}"/>
              </a:ext>
            </a:extLst>
          </p:cNvPr>
          <p:cNvSpPr txBox="1"/>
          <p:nvPr/>
        </p:nvSpPr>
        <p:spPr>
          <a:xfrm flipH="1">
            <a:off x="1688153" y="1913433"/>
            <a:ext cx="13976985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Principio</a:t>
            </a:r>
            <a:r>
              <a:rPr lang="de-DE" sz="2800" dirty="0"/>
              <a:t> di </a:t>
            </a:r>
            <a:r>
              <a:rPr lang="de-DE" sz="2800" dirty="0" err="1"/>
              <a:t>sussidiarietá</a:t>
            </a:r>
            <a:endParaRPr lang="de-DE" sz="2800" dirty="0"/>
          </a:p>
          <a:p>
            <a:r>
              <a:rPr lang="de-DE" sz="2800" dirty="0" err="1"/>
              <a:t>Servizi</a:t>
            </a:r>
            <a:r>
              <a:rPr lang="de-DE" sz="2800" dirty="0"/>
              <a:t> </a:t>
            </a:r>
            <a:r>
              <a:rPr lang="de-DE" sz="2800" dirty="0" err="1"/>
              <a:t>delegati</a:t>
            </a:r>
            <a:r>
              <a:rPr lang="de-DE" sz="2800" dirty="0"/>
              <a:t> a </a:t>
            </a:r>
            <a:r>
              <a:rPr lang="de-DE" sz="2800" dirty="0" err="1"/>
              <a:t>organizzazioni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err="1"/>
              <a:t>Consulenza</a:t>
            </a:r>
            <a:r>
              <a:rPr lang="de-DE" sz="2800" dirty="0"/>
              <a:t> </a:t>
            </a:r>
            <a:r>
              <a:rPr lang="de-DE" sz="2800" dirty="0" err="1"/>
              <a:t>agli</a:t>
            </a:r>
            <a:r>
              <a:rPr lang="de-DE" sz="2800" dirty="0"/>
              <a:t> </a:t>
            </a:r>
            <a:r>
              <a:rPr lang="de-DE" sz="2800" dirty="0" err="1"/>
              <a:t>emigrati</a:t>
            </a: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err="1"/>
              <a:t>Assistenza</a:t>
            </a:r>
            <a:r>
              <a:rPr lang="de-DE" sz="2800" dirty="0"/>
              <a:t> </a:t>
            </a:r>
            <a:r>
              <a:rPr lang="de-DE" sz="2800" dirty="0" err="1"/>
              <a:t>sociale</a:t>
            </a:r>
            <a:r>
              <a:rPr lang="de-DE" sz="2800" dirty="0"/>
              <a:t> </a:t>
            </a:r>
            <a:r>
              <a:rPr lang="de-DE" sz="2800" dirty="0" err="1"/>
              <a:t>nelle</a:t>
            </a:r>
            <a:r>
              <a:rPr lang="de-DE" sz="2800" dirty="0"/>
              <a:t> </a:t>
            </a:r>
            <a:r>
              <a:rPr lang="de-DE" sz="2800" dirty="0" err="1"/>
              <a:t>scuole</a:t>
            </a: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err="1"/>
              <a:t>Centri</a:t>
            </a:r>
            <a:r>
              <a:rPr lang="de-DE" sz="2800" dirty="0"/>
              <a:t> di </a:t>
            </a:r>
            <a:r>
              <a:rPr lang="de-DE" sz="2800" dirty="0" err="1"/>
              <a:t>ritrovo</a:t>
            </a:r>
            <a:r>
              <a:rPr lang="de-DE" sz="2800" dirty="0"/>
              <a:t> per </a:t>
            </a:r>
            <a:r>
              <a:rPr lang="de-DE" sz="2800" dirty="0" err="1"/>
              <a:t>anziani</a:t>
            </a: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err="1"/>
              <a:t>Scuole</a:t>
            </a:r>
            <a:r>
              <a:rPr lang="de-DE" sz="2800" dirty="0"/>
              <a:t> d´ </a:t>
            </a:r>
            <a:r>
              <a:rPr lang="de-DE" sz="2800" dirty="0" err="1"/>
              <a:t>infanzia</a:t>
            </a: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Case di </a:t>
            </a:r>
            <a:r>
              <a:rPr lang="de-DE" sz="2800" dirty="0" err="1"/>
              <a:t>riposo</a:t>
            </a:r>
            <a:r>
              <a:rPr lang="de-DE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F7BD2E3-0135-4BC9-972C-639C6FD31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2215"/>
            <a:ext cx="4863976" cy="4863976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0E81011-9CF7-45DA-98B8-50F01D8FC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0" y="4533900"/>
            <a:ext cx="1798320" cy="22479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63127C6-5774-4BE5-925D-2F362295F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492" y="5369818"/>
            <a:ext cx="3788006" cy="433890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F8EF8DA-9950-4CF9-A5C3-0BCF8A86BF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20" y="7708455"/>
            <a:ext cx="720080" cy="947580"/>
          </a:xfrm>
          <a:prstGeom prst="rect">
            <a:avLst/>
          </a:prstGeom>
        </p:spPr>
      </p:pic>
      <p:pic>
        <p:nvPicPr>
          <p:cNvPr id="14" name="Grafik 1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46984C8-4FBB-46A4-8968-6B051EBBD3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502" y="4513320"/>
            <a:ext cx="4920178" cy="1697742"/>
          </a:xfrm>
          <a:prstGeom prst="rect">
            <a:avLst/>
          </a:prstGeom>
        </p:spPr>
      </p:pic>
      <p:pic>
        <p:nvPicPr>
          <p:cNvPr id="16" name="Grafik 1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ABC721D-4344-4632-BC7B-53156F2A73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271" y="8340992"/>
            <a:ext cx="4240763" cy="1697742"/>
          </a:xfrm>
          <a:prstGeom prst="rect">
            <a:avLst/>
          </a:prstGeom>
        </p:spPr>
      </p:pic>
      <p:pic>
        <p:nvPicPr>
          <p:cNvPr id="18" name="Grafik 1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7099B084-931B-4EB2-A576-2D5A75E98C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16" y="6197297"/>
            <a:ext cx="3653152" cy="58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07069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6E585CD-D737-4FA5-9D9D-53F62D4FD2BD}"/>
              </a:ext>
            </a:extLst>
          </p:cNvPr>
          <p:cNvSpPr txBox="1"/>
          <p:nvPr/>
        </p:nvSpPr>
        <p:spPr>
          <a:xfrm>
            <a:off x="1592288" y="2489498"/>
            <a:ext cx="1209734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Conseguenze</a:t>
            </a:r>
            <a:r>
              <a:rPr lang="de-DE" sz="3200" dirty="0"/>
              <a:t> </a:t>
            </a:r>
            <a:r>
              <a:rPr lang="de-DE" sz="3200" dirty="0" err="1"/>
              <a:t>sociali</a:t>
            </a:r>
            <a:r>
              <a:rPr lang="de-DE" sz="3200" dirty="0"/>
              <a:t>: </a:t>
            </a:r>
          </a:p>
          <a:p>
            <a:endParaRPr lang="de-DE" sz="3200" dirty="0"/>
          </a:p>
          <a:p>
            <a:endParaRPr lang="de-DE" sz="3200" dirty="0"/>
          </a:p>
          <a:p>
            <a:pPr marL="285750" indent="-285750">
              <a:buFontTx/>
              <a:buChar char="-"/>
            </a:pPr>
            <a:r>
              <a:rPr lang="de-DE" sz="3200" dirty="0" err="1"/>
              <a:t>Disoccupazione</a:t>
            </a:r>
            <a:endParaRPr lang="de-DE" sz="3200" dirty="0"/>
          </a:p>
          <a:p>
            <a:pPr marL="285750" indent="-285750">
              <a:buFontTx/>
              <a:buChar char="-"/>
            </a:pPr>
            <a:r>
              <a:rPr lang="de-DE" sz="3200" dirty="0" err="1"/>
              <a:t>Sfratti</a:t>
            </a:r>
            <a:endParaRPr lang="de-DE" sz="3200" dirty="0"/>
          </a:p>
          <a:p>
            <a:pPr marL="285750" indent="-285750">
              <a:buFontTx/>
              <a:buChar char="-"/>
            </a:pPr>
            <a:r>
              <a:rPr lang="de-DE" sz="3200" dirty="0" err="1"/>
              <a:t>Problemi</a:t>
            </a:r>
            <a:r>
              <a:rPr lang="de-DE" sz="3200" dirty="0"/>
              <a:t> </a:t>
            </a:r>
            <a:r>
              <a:rPr lang="de-DE" sz="3200" dirty="0" err="1"/>
              <a:t>psicosociali</a:t>
            </a:r>
            <a:endParaRPr lang="de-DE" sz="3200" dirty="0"/>
          </a:p>
          <a:p>
            <a:pPr marL="285750" indent="-285750">
              <a:buFontTx/>
              <a:buChar char="-"/>
            </a:pPr>
            <a:r>
              <a:rPr lang="de-DE" sz="3200" dirty="0" err="1"/>
              <a:t>Disturbi</a:t>
            </a:r>
            <a:r>
              <a:rPr lang="de-DE" sz="3200" dirty="0"/>
              <a:t> </a:t>
            </a:r>
            <a:r>
              <a:rPr lang="de-DE" sz="3200" dirty="0" err="1"/>
              <a:t>psicosomatici</a:t>
            </a:r>
            <a:endParaRPr lang="de-DE" sz="3200" dirty="0"/>
          </a:p>
          <a:p>
            <a:pPr marL="285750" indent="-285750">
              <a:buFontTx/>
              <a:buChar char="-"/>
            </a:pPr>
            <a:r>
              <a:rPr lang="de-DE" sz="3200" dirty="0" err="1"/>
              <a:t>Difficoltá</a:t>
            </a:r>
            <a:r>
              <a:rPr lang="de-DE" sz="3200" dirty="0"/>
              <a:t> di </a:t>
            </a:r>
            <a:r>
              <a:rPr lang="de-DE" sz="3200" dirty="0" err="1"/>
              <a:t>comunicazione</a:t>
            </a:r>
            <a:r>
              <a:rPr lang="de-DE" sz="3200" dirty="0"/>
              <a:t> </a:t>
            </a:r>
            <a:r>
              <a:rPr lang="de-DE" sz="3200" dirty="0" err="1"/>
              <a:t>con</a:t>
            </a:r>
            <a:r>
              <a:rPr lang="de-DE" sz="3200" dirty="0"/>
              <a:t> i </a:t>
            </a:r>
            <a:r>
              <a:rPr lang="de-DE" sz="3200" dirty="0" err="1"/>
              <a:t>servizi</a:t>
            </a:r>
            <a:endParaRPr lang="de-DE" sz="3200" dirty="0"/>
          </a:p>
          <a:p>
            <a:pPr marL="285750" indent="-285750">
              <a:buFontTx/>
              <a:buChar char="-"/>
            </a:pPr>
            <a:r>
              <a:rPr lang="de-DE" sz="3200" dirty="0" err="1"/>
              <a:t>Difficoltá</a:t>
            </a:r>
            <a:r>
              <a:rPr lang="de-DE" sz="3200" dirty="0"/>
              <a:t> per </a:t>
            </a:r>
            <a:r>
              <a:rPr lang="de-DE" sz="3200" dirty="0" err="1"/>
              <a:t>gli</a:t>
            </a:r>
            <a:r>
              <a:rPr lang="de-DE" sz="3200" dirty="0"/>
              <a:t> </a:t>
            </a:r>
            <a:r>
              <a:rPr lang="de-DE" sz="3200" dirty="0" err="1"/>
              <a:t>immigrati</a:t>
            </a:r>
            <a:r>
              <a:rPr lang="de-DE" sz="3200" dirty="0"/>
              <a:t> </a:t>
            </a:r>
            <a:r>
              <a:rPr lang="de-DE" sz="3200" dirty="0" err="1"/>
              <a:t>riguardo</a:t>
            </a:r>
            <a:r>
              <a:rPr lang="de-DE" sz="3200" dirty="0"/>
              <a:t> ai </a:t>
            </a:r>
            <a:r>
              <a:rPr lang="de-DE" sz="3200" dirty="0" err="1"/>
              <a:t>permessi</a:t>
            </a:r>
            <a:r>
              <a:rPr lang="de-DE" sz="3200" dirty="0"/>
              <a:t>/</a:t>
            </a:r>
            <a:r>
              <a:rPr lang="de-DE" sz="3200" dirty="0" err="1"/>
              <a:t>ricongiungimenti</a:t>
            </a:r>
            <a:r>
              <a:rPr lang="de-DE" sz="3200" dirty="0"/>
              <a:t> </a:t>
            </a:r>
            <a:r>
              <a:rPr lang="de-DE" sz="3200" dirty="0" err="1"/>
              <a:t>familiari</a:t>
            </a:r>
            <a:endParaRPr lang="de-DE" sz="3200" dirty="0"/>
          </a:p>
          <a:p>
            <a:endParaRPr lang="de-DE" dirty="0"/>
          </a:p>
        </p:txBody>
      </p:sp>
      <p:pic>
        <p:nvPicPr>
          <p:cNvPr id="4" name="Grafik 3" descr="Ein Bild, das Text, draußen enthält.&#10;&#10;Automatisch generierte Beschreibung">
            <a:extLst>
              <a:ext uri="{FF2B5EF4-FFF2-40B4-BE49-F238E27FC236}">
                <a16:creationId xmlns:a16="http://schemas.microsoft.com/office/drawing/2014/main" id="{3D8CDD87-5409-49A8-9EDD-78DFB2DBC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09112" y="2201466"/>
            <a:ext cx="3524250" cy="265747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506E02B-69FA-413D-B9DC-B68C2C5CBD00}"/>
              </a:ext>
            </a:extLst>
          </p:cNvPr>
          <p:cNvSpPr txBox="1"/>
          <p:nvPr/>
        </p:nvSpPr>
        <p:spPr>
          <a:xfrm>
            <a:off x="9009112" y="4858941"/>
            <a:ext cx="3524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46931696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80C675C-CF09-407B-9E72-154AC009D164}"/>
              </a:ext>
            </a:extLst>
          </p:cNvPr>
          <p:cNvSpPr txBox="1"/>
          <p:nvPr/>
        </p:nvSpPr>
        <p:spPr>
          <a:xfrm>
            <a:off x="1232248" y="2057450"/>
            <a:ext cx="14041560" cy="695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Impatto</a:t>
            </a:r>
            <a:r>
              <a:rPr lang="de-DE" sz="3600" dirty="0"/>
              <a:t> sui </a:t>
            </a:r>
            <a:r>
              <a:rPr lang="de-DE" sz="3600" dirty="0" err="1"/>
              <a:t>servizi</a:t>
            </a:r>
            <a:r>
              <a:rPr lang="de-DE" sz="3600" dirty="0"/>
              <a:t> </a:t>
            </a:r>
            <a:r>
              <a:rPr lang="de-DE" sz="3600" dirty="0" err="1"/>
              <a:t>sociali</a:t>
            </a:r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pPr marL="285750" indent="-285750">
              <a:buFontTx/>
              <a:buChar char="-"/>
            </a:pPr>
            <a:r>
              <a:rPr lang="de-DE" sz="3600" dirty="0" err="1"/>
              <a:t>Aumento</a:t>
            </a:r>
            <a:r>
              <a:rPr lang="de-DE" sz="3600" dirty="0"/>
              <a:t> della </a:t>
            </a:r>
            <a:r>
              <a:rPr lang="de-DE" sz="3600" dirty="0" err="1"/>
              <a:t>domanda</a:t>
            </a:r>
            <a:endParaRPr lang="de-DE" sz="3600" dirty="0"/>
          </a:p>
          <a:p>
            <a:pPr marL="285750" indent="-285750">
              <a:buFontTx/>
              <a:buChar char="-"/>
            </a:pPr>
            <a:endParaRPr lang="de-DE" sz="3600" dirty="0"/>
          </a:p>
          <a:p>
            <a:pPr marL="285750" indent="-285750">
              <a:buFontTx/>
              <a:buChar char="-"/>
            </a:pPr>
            <a:r>
              <a:rPr lang="de-DE" sz="3600" dirty="0" err="1"/>
              <a:t>Sussidi</a:t>
            </a:r>
            <a:r>
              <a:rPr lang="de-DE" sz="3600" dirty="0"/>
              <a:t> </a:t>
            </a:r>
            <a:r>
              <a:rPr lang="de-DE" sz="3600" dirty="0" err="1"/>
              <a:t>straordinari</a:t>
            </a:r>
            <a:endParaRPr lang="de-DE" sz="3600" dirty="0"/>
          </a:p>
          <a:p>
            <a:pPr marL="285750" indent="-285750">
              <a:buFontTx/>
              <a:buChar char="-"/>
            </a:pPr>
            <a:endParaRPr lang="de-DE" sz="3600" dirty="0"/>
          </a:p>
          <a:p>
            <a:pPr marL="285750" indent="-285750">
              <a:buFontTx/>
              <a:buChar char="-"/>
            </a:pPr>
            <a:r>
              <a:rPr lang="de-DE" sz="3600" dirty="0" err="1"/>
              <a:t>Nuove</a:t>
            </a:r>
            <a:r>
              <a:rPr lang="de-DE" sz="3600" dirty="0"/>
              <a:t> </a:t>
            </a:r>
            <a:r>
              <a:rPr lang="de-DE" sz="3600" dirty="0" err="1"/>
              <a:t>regole</a:t>
            </a:r>
            <a:r>
              <a:rPr lang="de-DE" sz="3600" dirty="0"/>
              <a:t> </a:t>
            </a:r>
            <a:r>
              <a:rPr lang="de-DE" sz="3600" dirty="0" err="1"/>
              <a:t>riguardo</a:t>
            </a:r>
            <a:r>
              <a:rPr lang="de-DE" sz="3600" dirty="0"/>
              <a:t> </a:t>
            </a:r>
            <a:r>
              <a:rPr lang="de-DE" sz="3600" dirty="0" err="1"/>
              <a:t>agli</a:t>
            </a:r>
            <a:r>
              <a:rPr lang="de-DE" sz="3600" dirty="0"/>
              <a:t> </a:t>
            </a:r>
            <a:r>
              <a:rPr lang="de-DE" sz="3600" dirty="0" err="1"/>
              <a:t>affitti</a:t>
            </a:r>
            <a:endParaRPr lang="de-DE" sz="3600" dirty="0"/>
          </a:p>
          <a:p>
            <a:pPr marL="285750" indent="-285750">
              <a:buFontTx/>
              <a:buChar char="-"/>
            </a:pPr>
            <a:endParaRPr lang="de-DE" sz="3600" dirty="0"/>
          </a:p>
          <a:p>
            <a:pPr marL="285750" indent="-285750">
              <a:buFontTx/>
              <a:buChar char="-"/>
            </a:pPr>
            <a:r>
              <a:rPr lang="de-DE" sz="3600" dirty="0" err="1"/>
              <a:t>Snellimento</a:t>
            </a:r>
            <a:r>
              <a:rPr lang="de-DE" sz="3600" dirty="0"/>
              <a:t> delle </a:t>
            </a:r>
            <a:r>
              <a:rPr lang="de-DE" sz="3600" dirty="0" err="1"/>
              <a:t>pratiche</a:t>
            </a:r>
            <a:endParaRPr lang="de-DE" sz="3600" dirty="0"/>
          </a:p>
          <a:p>
            <a:pPr marL="285750" indent="-285750">
              <a:buFontTx/>
              <a:buChar char="-"/>
            </a:pPr>
            <a:endParaRPr lang="de-DE" sz="3600" dirty="0"/>
          </a:p>
          <a:p>
            <a:pPr marL="285750" indent="-285750">
              <a:buFontTx/>
              <a:buChar char="-"/>
            </a:pPr>
            <a:endParaRPr lang="de-DE" sz="3600" dirty="0"/>
          </a:p>
        </p:txBody>
      </p:sp>
      <p:pic>
        <p:nvPicPr>
          <p:cNvPr id="4" name="Grafik 3" descr="Ein Bild, das Gebäude, draußen, Apartmentgebäude, hoch enthält.&#10;&#10;Automatisch generierte Beschreibung">
            <a:extLst>
              <a:ext uri="{FF2B5EF4-FFF2-40B4-BE49-F238E27FC236}">
                <a16:creationId xmlns:a16="http://schemas.microsoft.com/office/drawing/2014/main" id="{06408D01-FB18-46A3-A646-88ADD15D8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1241360" y="3089865"/>
            <a:ext cx="3785532" cy="300003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80AC891-3ED9-430A-8CA6-E815556B23F2}"/>
              </a:ext>
            </a:extLst>
          </p:cNvPr>
          <p:cNvSpPr txBox="1"/>
          <p:nvPr/>
        </p:nvSpPr>
        <p:spPr>
          <a:xfrm flipH="1">
            <a:off x="11241360" y="11409034"/>
            <a:ext cx="12241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de.wikipedia.org/wiki/Beh%C3%B6rde_f%C3%BCr_Gesundheit_und_Verbraucherschutz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sa/3.0/"/>
              </a:rPr>
              <a:t>CC BY-SA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421513687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F40C8A4-B595-4BC6-9E57-05D8C784D156}"/>
              </a:ext>
            </a:extLst>
          </p:cNvPr>
          <p:cNvSpPr txBox="1"/>
          <p:nvPr/>
        </p:nvSpPr>
        <p:spPr>
          <a:xfrm>
            <a:off x="1952328" y="2368604"/>
            <a:ext cx="11377264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Prospettive</a:t>
            </a:r>
            <a:r>
              <a:rPr lang="de-DE" sz="3600" dirty="0"/>
              <a:t>:</a:t>
            </a:r>
          </a:p>
          <a:p>
            <a:endParaRPr lang="de-DE" sz="3600" dirty="0"/>
          </a:p>
          <a:p>
            <a:endParaRPr lang="de-DE" sz="3600" dirty="0"/>
          </a:p>
          <a:p>
            <a:pPr marL="285750" indent="-285750">
              <a:buFontTx/>
              <a:buChar char="-"/>
            </a:pPr>
            <a:r>
              <a:rPr lang="de-DE" sz="3600" dirty="0" err="1"/>
              <a:t>Riduzione</a:t>
            </a:r>
            <a:r>
              <a:rPr lang="de-DE" sz="3600" dirty="0"/>
              <a:t> delle entrate</a:t>
            </a:r>
          </a:p>
          <a:p>
            <a:pPr marL="285750" indent="-285750">
              <a:buFontTx/>
              <a:buChar char="-"/>
            </a:pPr>
            <a:endParaRPr lang="de-DE" sz="3600" dirty="0"/>
          </a:p>
          <a:p>
            <a:pPr marL="285750" indent="-285750">
              <a:buFontTx/>
              <a:buChar char="-"/>
            </a:pPr>
            <a:r>
              <a:rPr lang="de-DE" sz="3600" dirty="0" err="1"/>
              <a:t>Aumento</a:t>
            </a:r>
            <a:r>
              <a:rPr lang="de-DE" sz="3600" dirty="0"/>
              <a:t> delle </a:t>
            </a:r>
            <a:r>
              <a:rPr lang="de-DE" sz="3600" dirty="0" err="1"/>
              <a:t>spese</a:t>
            </a:r>
            <a:endParaRPr lang="de-DE" sz="3600" dirty="0"/>
          </a:p>
          <a:p>
            <a:pPr marL="285750" indent="-285750">
              <a:buFontTx/>
              <a:buChar char="-"/>
            </a:pPr>
            <a:endParaRPr lang="de-DE" sz="3600" dirty="0"/>
          </a:p>
          <a:p>
            <a:pPr marL="285750" indent="-285750">
              <a:buFontTx/>
              <a:buChar char="-"/>
            </a:pPr>
            <a:r>
              <a:rPr lang="de-DE" sz="3600" dirty="0" err="1"/>
              <a:t>Riduzione</a:t>
            </a:r>
            <a:r>
              <a:rPr lang="de-DE" sz="3600" dirty="0"/>
              <a:t> del personale</a:t>
            </a:r>
          </a:p>
          <a:p>
            <a:pPr marL="285750" indent="-285750">
              <a:buFontTx/>
              <a:buChar char="-"/>
            </a:pPr>
            <a:endParaRPr lang="de-DE" sz="3600" dirty="0"/>
          </a:p>
          <a:p>
            <a:pPr marL="285750" indent="-285750">
              <a:buFontTx/>
              <a:buChar char="-"/>
            </a:pPr>
            <a:r>
              <a:rPr lang="de-DE" sz="3600" dirty="0" err="1"/>
              <a:t>Redistribuzione</a:t>
            </a:r>
            <a:r>
              <a:rPr lang="de-DE" sz="3600" dirty="0"/>
              <a:t> delle </a:t>
            </a:r>
            <a:r>
              <a:rPr lang="de-DE" sz="3600" dirty="0" err="1"/>
              <a:t>risorse</a:t>
            </a:r>
            <a:r>
              <a:rPr lang="de-DE" sz="3600" dirty="0"/>
              <a:t>? </a:t>
            </a:r>
          </a:p>
          <a:p>
            <a:pPr marL="285750" indent="-285750">
              <a:buFontTx/>
              <a:buChar char="-"/>
            </a:pPr>
            <a:endParaRPr lang="de-DE" sz="3600" dirty="0"/>
          </a:p>
          <a:p>
            <a:pPr marL="285750" indent="-285750">
              <a:buFontTx/>
              <a:buChar char="-"/>
            </a:pPr>
            <a:endParaRPr lang="de-DE" sz="3600" dirty="0"/>
          </a:p>
          <a:p>
            <a:pPr marL="285750" indent="-285750">
              <a:buFontTx/>
              <a:buChar char="-"/>
            </a:pPr>
            <a:endParaRPr lang="de-DE" sz="3600" dirty="0"/>
          </a:p>
          <a:p>
            <a:pPr marL="285750" indent="-285750">
              <a:buFontTx/>
              <a:buChar char="-"/>
            </a:pPr>
            <a:endParaRPr lang="de-DE" sz="3600" dirty="0"/>
          </a:p>
          <a:p>
            <a:pPr marL="285750" indent="-285750">
              <a:buFontTx/>
              <a:buChar char="-"/>
            </a:pPr>
            <a:endParaRPr lang="de-DE" sz="3600" dirty="0"/>
          </a:p>
          <a:p>
            <a:pPr marL="285750" indent="-285750">
              <a:buFontTx/>
              <a:buChar char="-"/>
            </a:pPr>
            <a:endParaRPr lang="de-DE" sz="3600" dirty="0"/>
          </a:p>
        </p:txBody>
      </p:sp>
      <p:pic>
        <p:nvPicPr>
          <p:cNvPr id="4" name="Grafik 3" descr="Ein Bild, das draußen, Natur, Wolken, Sonnenuntergang enthält.&#10;&#10;Automatisch generierte Beschreibung">
            <a:extLst>
              <a:ext uri="{FF2B5EF4-FFF2-40B4-BE49-F238E27FC236}">
                <a16:creationId xmlns:a16="http://schemas.microsoft.com/office/drawing/2014/main" id="{D89F5C3D-A6E0-4FB1-B0CA-11BD53FCE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89032" y="3569618"/>
            <a:ext cx="448317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71541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-Design">
  <a:themeElements>
    <a:clrScheme name="Caritas_ppt">
      <a:dk1>
        <a:sysClr val="windowText" lastClr="000000"/>
      </a:dk1>
      <a:lt1>
        <a:sysClr val="window" lastClr="FFFFFF"/>
      </a:lt1>
      <a:dk2>
        <a:srgbClr val="FF0000"/>
      </a:dk2>
      <a:lt2>
        <a:srgbClr val="66666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orlage_2018_Präsentation_Caritas_Intern.pptx" id="{492528BB-AE35-4D3F-A054-8BA4D40E2A5C}" vid="{C6DB35AA-3AAA-497F-B42C-8073DC4A0C2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147</Words>
  <Application>Microsoft Office PowerPoint</Application>
  <PresentationFormat>Benutzerdefiniert</PresentationFormat>
  <Paragraphs>113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Wingdings</vt:lpstr>
      <vt:lpstr>Office-Design</vt:lpstr>
      <vt:lpstr>PowerPoint-Präsentation</vt:lpstr>
      <vt:lpstr>Impatto Covid-19 sui servizi sociali a Monaco</vt:lpstr>
      <vt:lpstr>Casi Covid-19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Mattarei Norma</dc:creator>
  <cp:lastModifiedBy>Mattarei Norma</cp:lastModifiedBy>
  <cp:revision>28</cp:revision>
  <cp:lastPrinted>2021-05-20T10:21:19Z</cp:lastPrinted>
  <dcterms:created xsi:type="dcterms:W3CDTF">2021-05-20T06:13:15Z</dcterms:created>
  <dcterms:modified xsi:type="dcterms:W3CDTF">2021-05-20T10:25:10Z</dcterms:modified>
</cp:coreProperties>
</file>