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2" r:id="rId5"/>
    <p:sldId id="271" r:id="rId6"/>
    <p:sldId id="273" r:id="rId7"/>
    <p:sldId id="266" r:id="rId8"/>
    <p:sldId id="268" r:id="rId9"/>
    <p:sldId id="257" r:id="rId10"/>
    <p:sldId id="276" r:id="rId11"/>
    <p:sldId id="263" r:id="rId12"/>
    <p:sldId id="270" r:id="rId13"/>
    <p:sldId id="269" r:id="rId14"/>
    <p:sldId id="267" r:id="rId15"/>
    <p:sldId id="277" r:id="rId16"/>
    <p:sldId id="262" r:id="rId17"/>
    <p:sldId id="280" r:id="rId18"/>
    <p:sldId id="286" r:id="rId19"/>
    <p:sldId id="279" r:id="rId20"/>
    <p:sldId id="288" r:id="rId21"/>
    <p:sldId id="258" r:id="rId22"/>
    <p:sldId id="281" r:id="rId23"/>
    <p:sldId id="282" r:id="rId24"/>
    <p:sldId id="283" r:id="rId25"/>
    <p:sldId id="261" r:id="rId26"/>
    <p:sldId id="284" r:id="rId27"/>
    <p:sldId id="260" r:id="rId28"/>
    <p:sldId id="287" r:id="rId29"/>
    <p:sldId id="264" r:id="rId30"/>
    <p:sldId id="285" r:id="rId31"/>
    <p:sldId id="259" r:id="rId32"/>
    <p:sldId id="265" r:id="rId33"/>
    <p:sldId id="278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2146FA-9942-4551-8D0A-2A577FE3D193}" type="datetimeFigureOut">
              <a:rPr lang="it-IT" smtClean="0"/>
              <a:t>08/05/2012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5776E3-4064-456E-B20F-59553171C196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reggia di Versailles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La scena del potere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spazi interni alla reggia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Un terzo degli spazi della reggia sono destinati al sovrano e alla rappresentanza (con evidente «spreco» di cubature).</a:t>
            </a:r>
          </a:p>
          <a:p>
            <a:r>
              <a:rPr lang="it-IT" dirty="0" smtClean="0"/>
              <a:t>Due terzi sono destinati alla residenza di oltre 10.000 persone, per lo più nobili, letteralmente «accampate» a corte.</a:t>
            </a:r>
          </a:p>
          <a:p>
            <a:r>
              <a:rPr lang="it-IT" dirty="0" smtClean="0"/>
              <a:t>Versailles è priva di latrine e servizi igienici.</a:t>
            </a:r>
          </a:p>
          <a:p>
            <a:r>
              <a:rPr lang="it-IT" dirty="0" smtClean="0"/>
              <a:t>La servitù occupa i sottotetti e le cantine.</a:t>
            </a:r>
          </a:p>
          <a:p>
            <a:r>
              <a:rPr lang="it-IT" dirty="0" smtClean="0"/>
              <a:t>Mentre i mansardati sono destinati alle stanze la letto: veri e propri dormitori collettivi destinati ai cortigiani.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reggia vista dai giardini</a:t>
            </a:r>
            <a:endParaRPr lang="it-IT" dirty="0"/>
          </a:p>
        </p:txBody>
      </p:sp>
      <p:pic>
        <p:nvPicPr>
          <p:cNvPr id="4" name="Segnaposto contenuto 3" descr="Versailles giard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549" y="1484784"/>
            <a:ext cx="6079851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scala degli Ambasciatori</a:t>
            </a:r>
            <a:endParaRPr lang="it-IT" dirty="0"/>
          </a:p>
        </p:txBody>
      </p:sp>
      <p:pic>
        <p:nvPicPr>
          <p:cNvPr id="1026" name="Picture 2" descr="I:\Didattica Corsi 2012\Regalità\Chateau_de_Versailles_Model_of_the_Escalier_des_Ambassadeurs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La scala degli Ambasciatori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860676" cy="5508526"/>
          </a:xfrm>
        </p:spPr>
      </p:pic>
    </p:spTree>
    <p:extLst>
      <p:ext uri="{BB962C8B-B14F-4D97-AF65-F5344CB8AC3E}">
        <p14:creationId xmlns:p14="http://schemas.microsoft.com/office/powerpoint/2010/main" val="3247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" y="332656"/>
            <a:ext cx="8989385" cy="6192688"/>
          </a:xfrm>
        </p:spPr>
      </p:pic>
    </p:spTree>
    <p:extLst>
      <p:ext uri="{BB962C8B-B14F-4D97-AF65-F5344CB8AC3E}">
        <p14:creationId xmlns:p14="http://schemas.microsoft.com/office/powerpoint/2010/main" val="7988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camere: elementi teatrali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camere non sono concepite per essere abitate, ma per essere ammirate dagli ospiti che si recano in visita al sovrano.</a:t>
            </a:r>
          </a:p>
          <a:p>
            <a:r>
              <a:rPr lang="it-IT" dirty="0" smtClean="0"/>
              <a:t>Non sono, quindi, funzionali alla vita quotidiana dei suoi abitanti (che non le abitano), ma disposte «ad effetto».</a:t>
            </a:r>
          </a:p>
          <a:p>
            <a:r>
              <a:rPr lang="it-IT" dirty="0" smtClean="0"/>
              <a:t>Sono i cosiddetti </a:t>
            </a:r>
            <a:r>
              <a:rPr lang="it-IT" dirty="0" smtClean="0">
                <a:solidFill>
                  <a:srgbClr val="FF0000"/>
                </a:solidFill>
              </a:rPr>
              <a:t>«appartamenti di parata»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it-IT" dirty="0" smtClean="0"/>
              <a:t>Suite di camere</a:t>
            </a:r>
            <a:endParaRPr lang="it-IT" dirty="0"/>
          </a:p>
        </p:txBody>
      </p:sp>
      <p:pic>
        <p:nvPicPr>
          <p:cNvPr id="4" name="Segnaposto contenuto 3" descr="versailles suite di camer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5371" y="631921"/>
            <a:ext cx="4553133" cy="5821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Salone della Guerra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41" y="1451521"/>
            <a:ext cx="7502723" cy="5001815"/>
          </a:xfrm>
        </p:spPr>
      </p:pic>
    </p:spTree>
    <p:extLst>
      <p:ext uri="{BB962C8B-B14F-4D97-AF65-F5344CB8AC3E}">
        <p14:creationId xmlns:p14="http://schemas.microsoft.com/office/powerpoint/2010/main" val="39268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Galleria delle battaglie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1338"/>
            <a:ext cx="7724985" cy="5149990"/>
          </a:xfrm>
        </p:spPr>
      </p:pic>
    </p:spTree>
    <p:extLst>
      <p:ext uri="{BB962C8B-B14F-4D97-AF65-F5344CB8AC3E}">
        <p14:creationId xmlns:p14="http://schemas.microsoft.com/office/powerpoint/2010/main" val="11130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Salone della pace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41" y="1451521"/>
            <a:ext cx="7718747" cy="5145831"/>
          </a:xfrm>
        </p:spPr>
      </p:pic>
    </p:spTree>
    <p:extLst>
      <p:ext uri="{BB962C8B-B14F-4D97-AF65-F5344CB8AC3E}">
        <p14:creationId xmlns:p14="http://schemas.microsoft.com/office/powerpoint/2010/main" val="36689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Palais</a:t>
            </a:r>
            <a:r>
              <a:rPr lang="it-IT" dirty="0" smtClean="0"/>
              <a:t> </a:t>
            </a:r>
            <a:r>
              <a:rPr lang="it-IT" dirty="0" err="1" smtClean="0"/>
              <a:t>Royal</a:t>
            </a:r>
            <a:r>
              <a:rPr lang="it-IT" dirty="0" smtClean="0"/>
              <a:t> a </a:t>
            </a:r>
            <a:r>
              <a:rPr lang="it-IT" dirty="0"/>
              <a:t>P</a:t>
            </a:r>
            <a:r>
              <a:rPr lang="it-IT" dirty="0" smtClean="0"/>
              <a:t>arigi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60" y="1268760"/>
            <a:ext cx="6816756" cy="5112567"/>
          </a:xfrm>
        </p:spPr>
      </p:pic>
    </p:spTree>
    <p:extLst>
      <p:ext uri="{BB962C8B-B14F-4D97-AF65-F5344CB8AC3E}">
        <p14:creationId xmlns:p14="http://schemas.microsoft.com/office/powerpoint/2010/main" val="1203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Galleria degli specchi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7" y="1268760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1803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Galleria degli specchi</a:t>
            </a:r>
            <a:endParaRPr lang="it-IT" dirty="0"/>
          </a:p>
        </p:txBody>
      </p:sp>
      <p:pic>
        <p:nvPicPr>
          <p:cNvPr id="4" name="Segnaposto contenuto 3" descr="palace-of-versailles-hall-of-mirr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3"/>
            <a:ext cx="8330695" cy="555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 di Apollo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03" y="1375354"/>
            <a:ext cx="7508961" cy="5005974"/>
          </a:xfrm>
        </p:spPr>
      </p:pic>
    </p:spTree>
    <p:extLst>
      <p:ext uri="{BB962C8B-B14F-4D97-AF65-F5344CB8AC3E}">
        <p14:creationId xmlns:p14="http://schemas.microsoft.com/office/powerpoint/2010/main" val="33692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 di Ercole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6" y="1439044"/>
            <a:ext cx="7413426" cy="4942284"/>
          </a:xfrm>
        </p:spPr>
      </p:pic>
    </p:spTree>
    <p:extLst>
      <p:ext uri="{BB962C8B-B14F-4D97-AF65-F5344CB8AC3E}">
        <p14:creationId xmlns:p14="http://schemas.microsoft.com/office/powerpoint/2010/main" val="3552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 di Marte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9357"/>
            <a:ext cx="7580969" cy="5053979"/>
          </a:xfrm>
        </p:spPr>
      </p:pic>
    </p:spTree>
    <p:extLst>
      <p:ext uri="{BB962C8B-B14F-4D97-AF65-F5344CB8AC3E}">
        <p14:creationId xmlns:p14="http://schemas.microsoft.com/office/powerpoint/2010/main" val="31312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 di Marte</a:t>
            </a:r>
            <a:endParaRPr lang="it-IT" dirty="0"/>
          </a:p>
        </p:txBody>
      </p:sp>
      <p:pic>
        <p:nvPicPr>
          <p:cNvPr id="4" name="Segnaposto contenuto 3" descr="Versailles camera ros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629" y="1412776"/>
            <a:ext cx="6940377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Sala di Venere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1338"/>
            <a:ext cx="7724985" cy="5149990"/>
          </a:xfrm>
        </p:spPr>
      </p:pic>
    </p:spTree>
    <p:extLst>
      <p:ext uri="{BB962C8B-B14F-4D97-AF65-F5344CB8AC3E}">
        <p14:creationId xmlns:p14="http://schemas.microsoft.com/office/powerpoint/2010/main" val="18422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Camera da letto del re</a:t>
            </a:r>
            <a:endParaRPr lang="it-IT" dirty="0"/>
          </a:p>
        </p:txBody>
      </p:sp>
      <p:pic>
        <p:nvPicPr>
          <p:cNvPr id="4" name="Segnaposto contenuto 3" descr="Versailles camera 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39" y="1218358"/>
            <a:ext cx="7344817" cy="5484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Camera da letto del 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83333"/>
            <a:ext cx="7796993" cy="5197995"/>
          </a:xfrm>
        </p:spPr>
      </p:pic>
    </p:spTree>
    <p:extLst>
      <p:ext uri="{BB962C8B-B14F-4D97-AF65-F5344CB8AC3E}">
        <p14:creationId xmlns:p14="http://schemas.microsoft.com/office/powerpoint/2010/main" val="19863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Camera da letto della regina</a:t>
            </a:r>
            <a:endParaRPr lang="it-IT" dirty="0"/>
          </a:p>
        </p:txBody>
      </p:sp>
      <p:pic>
        <p:nvPicPr>
          <p:cNvPr id="4" name="Segnaposto contenuto 3" descr="Versailles camera reg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074" y="1293351"/>
            <a:ext cx="7564398" cy="5304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Louvre a </a:t>
            </a:r>
            <a:r>
              <a:rPr lang="it-IT" dirty="0"/>
              <a:t>P</a:t>
            </a:r>
            <a:r>
              <a:rPr lang="it-IT" dirty="0" smtClean="0"/>
              <a:t>arigi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901135" cy="4151464"/>
          </a:xfrm>
        </p:spPr>
      </p:pic>
    </p:spTree>
    <p:extLst>
      <p:ext uri="{BB962C8B-B14F-4D97-AF65-F5344CB8AC3E}">
        <p14:creationId xmlns:p14="http://schemas.microsoft.com/office/powerpoint/2010/main" val="3181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Salone delle Guardie della Regina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75" y="19431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28925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Camera degli ambasciatori</a:t>
            </a:r>
            <a:endParaRPr lang="it-IT" dirty="0"/>
          </a:p>
        </p:txBody>
      </p:sp>
      <p:pic>
        <p:nvPicPr>
          <p:cNvPr id="4" name="Segnaposto contenuto 3" descr="Versailles camera da le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3528" y="1340768"/>
            <a:ext cx="6104896" cy="4572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vita a </a:t>
            </a:r>
            <a:r>
              <a:rPr lang="it-IT" dirty="0"/>
              <a:t>V</a:t>
            </a:r>
            <a:r>
              <a:rPr lang="it-IT" dirty="0" smtClean="0"/>
              <a:t>ersailles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Il Re stabilì regole d'etichetta rigorose e complesse, che trasformavano tutti i suoi atti, anche i più quotidiani, in un cerimoniale quasi sacro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L'inizio </a:t>
            </a:r>
            <a:r>
              <a:rPr lang="it-IT" dirty="0"/>
              <a:t>e la fine della giornata erano scanditi dal </a:t>
            </a:r>
            <a:r>
              <a:rPr lang="it-IT" b="1" i="1" dirty="0" err="1"/>
              <a:t>Grand</a:t>
            </a:r>
            <a:r>
              <a:rPr lang="it-IT" b="1" dirty="0"/>
              <a:t> e </a:t>
            </a:r>
            <a:r>
              <a:rPr lang="it-IT" b="1" i="1" dirty="0"/>
              <a:t>Petit </a:t>
            </a:r>
            <a:r>
              <a:rPr lang="it-IT" b="1" i="1" dirty="0" err="1"/>
              <a:t>Lever</a:t>
            </a:r>
            <a:r>
              <a:rPr lang="it-IT" b="1" dirty="0"/>
              <a:t> </a:t>
            </a:r>
            <a:r>
              <a:rPr lang="it-IT" dirty="0"/>
              <a:t>(il risveglio) e dal </a:t>
            </a:r>
            <a:r>
              <a:rPr lang="it-IT" b="1" i="1" dirty="0" err="1"/>
              <a:t>Grand</a:t>
            </a:r>
            <a:r>
              <a:rPr lang="it-IT" b="1" dirty="0"/>
              <a:t> e </a:t>
            </a:r>
            <a:r>
              <a:rPr lang="it-IT" b="1" i="1" dirty="0"/>
              <a:t>Petit </a:t>
            </a:r>
            <a:r>
              <a:rPr lang="it-IT" b="1" i="1" dirty="0" err="1"/>
              <a:t>Coucher</a:t>
            </a:r>
            <a:r>
              <a:rPr lang="it-IT" b="1" dirty="0"/>
              <a:t> </a:t>
            </a:r>
            <a:r>
              <a:rPr lang="it-IT" dirty="0"/>
              <a:t>(il sonno) del Re e della Regina, ai quali i cortigiani erano ammessi in modo selettivo: i privilegiati avevano l'onore di assistere il Re, dietro la balaustra che separava il letto reale dal resto della stanza, presentandogli un capo di abbigliamento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Tutte </a:t>
            </a:r>
            <a:r>
              <a:rPr lang="it-IT" dirty="0"/>
              <a:t>le circostanze della vita erano formalizzate e regolate, dalla nascita dei principi - che avveniva in pubblico, ad evitare ogni contestazione circa la loro legittimità - all'omaggio al re, che avveniva secondo costumi immutabili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Ugualmente </a:t>
            </a:r>
            <a:r>
              <a:rPr lang="it-IT" dirty="0"/>
              <a:t>solenni erano i rapporti con il Re delle persone ammesse alla sua presenza, che si trattasse di ricevere gli ambasciatori, della presentazione di gentiluomini o di dame titolate, o di accogliere auguri e felicitazioni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vita a Versailles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Per interrompere questo protocollo, Luigi XIV istituì i «</a:t>
            </a:r>
            <a:r>
              <a:rPr lang="it-IT" b="1" i="1" dirty="0" err="1"/>
              <a:t>Jours</a:t>
            </a:r>
            <a:r>
              <a:rPr lang="it-IT" b="1" i="1" dirty="0"/>
              <a:t> d’</a:t>
            </a:r>
            <a:r>
              <a:rPr lang="it-IT" b="1" i="1" dirty="0" err="1"/>
              <a:t>Appartement</a:t>
            </a:r>
            <a:r>
              <a:rPr lang="it-IT" dirty="0"/>
              <a:t>»: </a:t>
            </a:r>
            <a:endParaRPr lang="it-IT" dirty="0" smtClean="0"/>
          </a:p>
          <a:p>
            <a:pPr algn="just"/>
            <a:r>
              <a:rPr lang="it-IT" dirty="0" smtClean="0"/>
              <a:t>tre </a:t>
            </a:r>
            <a:r>
              <a:rPr lang="it-IT" dirty="0"/>
              <a:t>volte a settimana, dalle 19 alle 22, i cortigiani erano ammessi nell'appartamento reale (il </a:t>
            </a:r>
            <a:r>
              <a:rPr lang="it-IT" i="1" dirty="0" err="1"/>
              <a:t>Grand</a:t>
            </a:r>
            <a:r>
              <a:rPr lang="it-IT" i="1" dirty="0"/>
              <a:t> </a:t>
            </a:r>
            <a:r>
              <a:rPr lang="it-IT" i="1" dirty="0" err="1"/>
              <a:t>Appartement</a:t>
            </a:r>
            <a:r>
              <a:rPr lang="it-IT" dirty="0"/>
              <a:t>); là erano preparati buffet, tavolini da gioco, musica e si poteva danzare.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Re passeggiava per i saloni informalmente, senza che i signori e le dame invitati dovessero scomodarsi per salutarlo. </a:t>
            </a:r>
            <a:endParaRPr lang="it-IT" dirty="0" smtClean="0"/>
          </a:p>
          <a:p>
            <a:pPr algn="just"/>
            <a:r>
              <a:rPr lang="it-IT" dirty="0" smtClean="0"/>
              <a:t>Essere </a:t>
            </a:r>
            <a:r>
              <a:rPr lang="it-IT" dirty="0"/>
              <a:t>ammessi a queste serate era evidentemente un grande onore, che i cortigiani si </a:t>
            </a:r>
            <a:r>
              <a:rPr lang="it-IT" dirty="0" smtClean="0"/>
              <a:t>disputavano.</a:t>
            </a:r>
          </a:p>
          <a:p>
            <a:pPr algn="just"/>
            <a:r>
              <a:rPr lang="it-IT" dirty="0" smtClean="0"/>
              <a:t>Nello </a:t>
            </a:r>
            <a:r>
              <a:rPr lang="it-IT" dirty="0"/>
              <a:t>stesso spirito, Luigi XIV volle riservarsi i </a:t>
            </a:r>
            <a:r>
              <a:rPr lang="it-IT" i="1" dirty="0" err="1"/>
              <a:t>Petits</a:t>
            </a:r>
            <a:r>
              <a:rPr lang="it-IT" i="1" dirty="0"/>
              <a:t> </a:t>
            </a:r>
            <a:r>
              <a:rPr lang="it-IT" i="1" dirty="0" err="1"/>
              <a:t>appartements</a:t>
            </a:r>
            <a:r>
              <a:rPr lang="it-IT" dirty="0"/>
              <a:t>, uno spazio dedicato alla vita più privata, il cui accesso era limitato alla famiglia o ai compagni di caccia, che il Re tratteneva volentieri a pranzo.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75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3300"/>
                </a:solidFill>
              </a:rPr>
              <a:t>La reggia di </a:t>
            </a:r>
            <a:r>
              <a:rPr lang="it-IT" b="1" i="1" dirty="0" smtClean="0">
                <a:solidFill>
                  <a:srgbClr val="FF3300"/>
                </a:solidFill>
              </a:rPr>
              <a:t>Versailles a fine ‘600</a:t>
            </a:r>
            <a:endParaRPr lang="it-IT" b="1" i="1" dirty="0">
              <a:solidFill>
                <a:srgbClr val="FF3300"/>
              </a:solidFill>
            </a:endParaRPr>
          </a:p>
        </p:txBody>
      </p:sp>
      <p:pic>
        <p:nvPicPr>
          <p:cNvPr id="98310" name="Picture 6" descr="54 Parigi Versail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277193"/>
            <a:ext cx="6264275" cy="546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3300"/>
                </a:solidFill>
              </a:rPr>
              <a:t>La reggia di </a:t>
            </a:r>
            <a:r>
              <a:rPr lang="it-IT" b="1" i="1" dirty="0" smtClean="0">
                <a:solidFill>
                  <a:srgbClr val="FF3300"/>
                </a:solidFill>
              </a:rPr>
              <a:t>Versailles nel 700</a:t>
            </a:r>
            <a:endParaRPr lang="it-IT" b="1" i="1" dirty="0">
              <a:solidFill>
                <a:srgbClr val="FF3300"/>
              </a:solidFill>
            </a:endParaRPr>
          </a:p>
        </p:txBody>
      </p:sp>
      <p:pic>
        <p:nvPicPr>
          <p:cNvPr id="32774" name="Picture 6" descr="versailles_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06513"/>
            <a:ext cx="6840537" cy="517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FF3300"/>
                </a:solidFill>
              </a:rPr>
              <a:t>Due immagini di Versailles</a:t>
            </a:r>
          </a:p>
        </p:txBody>
      </p:sp>
      <p:pic>
        <p:nvPicPr>
          <p:cNvPr id="100359" name="Picture 7" descr="54 Parigi Versail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032250" cy="351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60" name="Picture 8" descr="versailles_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954213"/>
            <a:ext cx="4535488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Versailles: reggia e giardini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lecomte-versailles-1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114" y="1336136"/>
            <a:ext cx="7218326" cy="5261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pianta del palazzo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37885"/>
            <a:ext cx="5184576" cy="5396672"/>
          </a:xfrm>
        </p:spPr>
      </p:pic>
    </p:spTree>
    <p:extLst>
      <p:ext uri="{BB962C8B-B14F-4D97-AF65-F5344CB8AC3E}">
        <p14:creationId xmlns:p14="http://schemas.microsoft.com/office/powerpoint/2010/main" val="10475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Cour</a:t>
            </a:r>
            <a:r>
              <a:rPr lang="it-IT" dirty="0" smtClean="0"/>
              <a:t> </a:t>
            </a:r>
            <a:r>
              <a:rPr lang="it-IT" dirty="0" err="1" smtClean="0"/>
              <a:t>Royale</a:t>
            </a:r>
            <a:endParaRPr lang="it-IT" dirty="0"/>
          </a:p>
        </p:txBody>
      </p:sp>
      <p:pic>
        <p:nvPicPr>
          <p:cNvPr id="4" name="Segnaposto contenuto 3" descr="versailles_644_362_80_imgk_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147" y="1484784"/>
            <a:ext cx="8256303" cy="4640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</TotalTime>
  <Words>575</Words>
  <Application>Microsoft Office PowerPoint</Application>
  <PresentationFormat>Presentazione su schermo (4:3)</PresentationFormat>
  <Paragraphs>50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Solstizio</vt:lpstr>
      <vt:lpstr>La reggia di Versailles</vt:lpstr>
      <vt:lpstr>Palais Royal a Parigi</vt:lpstr>
      <vt:lpstr>Il Louvre a Parigi</vt:lpstr>
      <vt:lpstr>La reggia di Versailles a fine ‘600</vt:lpstr>
      <vt:lpstr>La reggia di Versailles nel 700</vt:lpstr>
      <vt:lpstr>Due immagini di Versailles</vt:lpstr>
      <vt:lpstr>Versailles: reggia e giardini</vt:lpstr>
      <vt:lpstr>La pianta del palazzo</vt:lpstr>
      <vt:lpstr>La Cour Royale</vt:lpstr>
      <vt:lpstr>Gli spazi interni alla reggia</vt:lpstr>
      <vt:lpstr>La reggia vista dai giardini</vt:lpstr>
      <vt:lpstr>La scala degli Ambasciatori</vt:lpstr>
      <vt:lpstr> La scala degli Ambasciatori</vt:lpstr>
      <vt:lpstr>Presentazione standard di PowerPoint</vt:lpstr>
      <vt:lpstr>Le camere: elementi teatrali</vt:lpstr>
      <vt:lpstr>Suite di camere</vt:lpstr>
      <vt:lpstr>Salone della Guerra</vt:lpstr>
      <vt:lpstr>Galleria delle battaglie</vt:lpstr>
      <vt:lpstr>Salone della pace</vt:lpstr>
      <vt:lpstr>Galleria degli specchi</vt:lpstr>
      <vt:lpstr>Galleria degli specchi</vt:lpstr>
      <vt:lpstr>Sala di Apollo</vt:lpstr>
      <vt:lpstr>Sala di Ercole</vt:lpstr>
      <vt:lpstr>Sala di Marte</vt:lpstr>
      <vt:lpstr>Sala di Marte</vt:lpstr>
      <vt:lpstr>Sala di Venere</vt:lpstr>
      <vt:lpstr>Camera da letto del re</vt:lpstr>
      <vt:lpstr>Camera da letto del re</vt:lpstr>
      <vt:lpstr>Camera da letto della regina</vt:lpstr>
      <vt:lpstr>Salone delle Guardie della Regina</vt:lpstr>
      <vt:lpstr>Camera degli ambasciatori</vt:lpstr>
      <vt:lpstr>La vita a Versailles</vt:lpstr>
      <vt:lpstr>La vita a Versailles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reggia di Versailles</dc:title>
  <dc:creator> </dc:creator>
  <cp:lastModifiedBy>Gian Paolo Romagnani</cp:lastModifiedBy>
  <cp:revision>14</cp:revision>
  <dcterms:created xsi:type="dcterms:W3CDTF">2012-04-16T20:46:09Z</dcterms:created>
  <dcterms:modified xsi:type="dcterms:W3CDTF">2012-05-08T07:13:09Z</dcterms:modified>
</cp:coreProperties>
</file>